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354" r:id="rId6"/>
    <p:sldId id="355" r:id="rId7"/>
    <p:sldId id="261" r:id="rId8"/>
    <p:sldId id="356" r:id="rId9"/>
    <p:sldId id="488" r:id="rId10"/>
    <p:sldId id="489" r:id="rId11"/>
    <p:sldId id="258" r:id="rId12"/>
    <p:sldId id="490" r:id="rId13"/>
    <p:sldId id="492" r:id="rId14"/>
    <p:sldId id="494" r:id="rId15"/>
    <p:sldId id="323" r:id="rId16"/>
    <p:sldId id="496" r:id="rId17"/>
    <p:sldId id="495" r:id="rId18"/>
    <p:sldId id="497" r:id="rId19"/>
    <p:sldId id="491" r:id="rId20"/>
    <p:sldId id="498" r:id="rId21"/>
    <p:sldId id="500" r:id="rId22"/>
    <p:sldId id="499" r:id="rId23"/>
    <p:sldId id="502" r:id="rId24"/>
    <p:sldId id="501" r:id="rId25"/>
    <p:sldId id="504" r:id="rId26"/>
    <p:sldId id="505" r:id="rId27"/>
    <p:sldId id="506" r:id="rId28"/>
    <p:sldId id="503" r:id="rId29"/>
    <p:sldId id="507" r:id="rId30"/>
    <p:sldId id="508" r:id="rId31"/>
    <p:sldId id="300" r:id="rId32"/>
    <p:sldId id="510" r:id="rId33"/>
    <p:sldId id="512" r:id="rId34"/>
    <p:sldId id="513" r:id="rId35"/>
    <p:sldId id="515" r:id="rId36"/>
    <p:sldId id="511" r:id="rId37"/>
    <p:sldId id="514" r:id="rId38"/>
    <p:sldId id="516" r:id="rId39"/>
    <p:sldId id="509" r:id="rId40"/>
    <p:sldId id="518" r:id="rId41"/>
    <p:sldId id="517" r:id="rId42"/>
    <p:sldId id="520" r:id="rId43"/>
    <p:sldId id="521" r:id="rId44"/>
    <p:sldId id="522" r:id="rId45"/>
    <p:sldId id="523" r:id="rId46"/>
    <p:sldId id="524" r:id="rId47"/>
    <p:sldId id="525" r:id="rId48"/>
    <p:sldId id="526" r:id="rId49"/>
    <p:sldId id="527" r:id="rId50"/>
    <p:sldId id="528" r:id="rId51"/>
    <p:sldId id="530" r:id="rId52"/>
    <p:sldId id="540" r:id="rId53"/>
    <p:sldId id="541" r:id="rId54"/>
    <p:sldId id="542" r:id="rId55"/>
    <p:sldId id="543" r:id="rId56"/>
    <p:sldId id="547" r:id="rId57"/>
    <p:sldId id="529" r:id="rId58"/>
    <p:sldId id="544" r:id="rId59"/>
    <p:sldId id="546" r:id="rId60"/>
    <p:sldId id="548" r:id="rId61"/>
    <p:sldId id="545" r:id="rId62"/>
    <p:sldId id="535" r:id="rId63"/>
    <p:sldId id="537" r:id="rId64"/>
    <p:sldId id="539" r:id="rId65"/>
    <p:sldId id="519" r:id="rId66"/>
    <p:sldId id="309" r:id="rId67"/>
    <p:sldId id="531" r:id="rId68"/>
    <p:sldId id="532" r:id="rId69"/>
    <p:sldId id="533" r:id="rId70"/>
    <p:sldId id="534" r:id="rId71"/>
    <p:sldId id="308" r:id="rId7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776"/>
    <p:restoredTop sz="94637"/>
  </p:normalViewPr>
  <p:slideViewPr>
    <p:cSldViewPr snapToGrid="0" snapToObjects="1">
      <p:cViewPr varScale="1">
        <p:scale>
          <a:sx n="102" d="100"/>
          <a:sy n="102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2:40:4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4983 201 24575,'-92'0'0,"0"0"0,0 0 0,0 0 0,1 0 0,10 0 0,9 0 0,-4 0 0,-10 0 0,-9 0 0,7 0 0,22 0 0,7 0 0,-1 0 0,1 0 0,-2 0 0,1 0 0,-1 0 0,1 0 0,-1-7 0,1 5 0,-12-4 0,9 6 0,-19 0 0,19 0 0,-18-8 0,18 6 0,-18-5 0,18 7 0,-8 0 0,-1 0 0,9 0 0,-8 0 0,10 0 0,1 0 0,-1 0 0,1 0 0,-12 0 0,10 0 0,-9 0 0,0 0 0,8 7 0,-19 2 0,19 0 0,-9 5 0,1-5 0,8 6 0,-8 1 0,-1-8 0,9 6 0,-8-6 0,10 1 0,10 3 0,-7-4 0,17 5 0,-8 1 0,9-6 0,0 3 0,-9-2 0,7 4 0,-7 1 0,9-1 0,0 0 0,0 1 0,-9 0 0,8-1 0,-8 1 0,10 5 0,6-5 0,-4 4 0,4 1 0,1-6 0,-6 12 0,13-12 0,-13 12 0,14-7 0,-6 6 0,7-7 0,0 5 0,0-5 0,5 13 0,-4-5 0,3 5 0,-5 1 0,6-7 0,0 6 0,-5 11 0,9-14 0,-9 20 0,11-22 0,5 12 0,-3-12 0,9 5 0,-10 0 0,9-5 0,-4 5 0,6-7 0,0 0 0,0-1 0,0 1 0,0 0 0,0-1 0,0 1 0,0-1 0,5 1 0,2 0 0,4-1 0,0 1 0,1 0 0,-1-1 0,6 19 0,-4-14 0,4 13 0,-6-17 0,0-1 0,0 1 0,0-6 0,-1-2 0,0-6 0,-1 1 0,1-1 0,-1 1 0,1-5 0,-1-1 0,1 1 0,-1-4 0,1 7 0,5 3 0,2 6 0,7 13 0,-1-5 0,11 15 0,-7-7 0,16 11 0,4 9 0,1-5 0,5-1 0,-11-12 0,-3-9 0,1 0 0,-1 0 0,0 0 0,10 2 0,-7-1 0,16 3 0,-7-2 0,1 1 0,6 1 0,4 0 0,4 9 0,6-4 0,3 5 0,-13-9 0,9 0 0,-1 0 0,-7 0 0,8 1 0,0 0 0,-8-2 0,8 2 0,1-8 0,-9 5 0,19-11 0,-8 13 0,9-13-667,1 6 667,11 2 0,-7-7 0,-15-1 0,2-1 0,22 2 0,-23-6 0,0 0 0,14-4 0,-35 0 0,3-1 0,10-7 0,-1 0 0,32 14-678,-13-13 1,-1-2 677,2 6 0,7-6 0,3 0 0,-40 4 0,0 0 0,33-3 0,-2 0 0,-35 3 0,0 0 0,36-3 0,-2-2 0,4 1 0,-5 0 0,1 0 0,8 0 0,-24 0 0,3 0 0,-14 0 0,1 0 0,12 0 0,-1 0-385,-18 0 0,0 0 385,10 0 0,0 0 0,26 0-173,9 0 173,-14 0 0,14 0 0,-11 0-312,-32-3 0,2-2 312,10 0 0,-1-2 0,32-11 0,-10 4 0,1 0 0,-38 5 0,-1-1 0,26-3 0,0 0 337,-23 0 0,-3 0-337,48-7 0,-12-4 0,-11 8 764,-3 0-764,-12 1 181,2 0-181,-2-7 1330,-8 6-1330,-2-5 640,-9 8-640,-1-7 0,1 6 0,0-11 0,0 10 0,-8-9 0,5 10 0,-12-8 0,5 4 0,-7-5 0,-1 0 0,-5 7 0,-1-6 0,-1 1 0,-4 3 0,0-8 0,-7 15 0,-4-10 0,0 10 0,0-11 0,0 5 0,-6-13 0,-2-11 0,-11 0 0,-6-29 0,3 16 0,-10-28 0,6 8-563,-8-11 563,0 0 0,9 11 0,-7-8 0,15 28 0,-10 2 0,13 14 0,-2 19 0,10-3 0,-3 12 563,4 1-563,-5 3 0,1 2 0,-1 4 0,1-4 0,0 3 0,1-3 0,-1 0 0,4-1 0,-9-5 0,7 0 0,-14-1 0,4-5 0,-6-1 0,0-1 0,0-4 0,1 5 0,-1-1 0,-7-5 0,5 10 0,-13-12 0,13 7 0,-12-8 0,4 1 0,-7-2 0,-9-1 0,5-7 0,-18-6 0,7 1 0,-12-8 0,15 17 0,0-6 0,12 10 0,1 1 0,7 6 0,-6-4 0,13 5 0,-5-5 0,0 5 0,5-2 0,-6 2 0,1-6 0,5 2 0,-5-1 0,0 5 0,5-2 0,-5 2 0,0 0 0,5-2 0,-13 0 0,14 3 0,-32-12 0,19 8 0,-20-10 0,17 11 0,0 2 0,1 6 0,-1-6 0,1 4 0,7-3 0,-6 5 0,5 0 0,-16 6 0,7-5 0,-7 5 0,0-8 0,-2 1 0,0 0 0,-8-1 0,-3-1 0,0 8 0,-9-7 0,11 7 0,0 0 0,-1-6 0,-10 5 0,8 0 0,-9-5 0,12 12 0,-1-11 0,-10 11 0,-19-12 0,22 13 0,-17-6 0,44 7 0,-8 0 0,9 0 0,7 0 0,-4 0 0,12 0 0,-6 0 0,9 0 0,-9 0 0,7 0 0,-7-5 0,1 4 0,6-4 0,-7 5 0,8-6 0,-7 5 0,5-4 0,1 5 0,2-5 0,5 4 0,-13-4 0,5 0 0,-5 3 0,-10-8 0,13 9 0,-14-9 0,18 8 0,6-3 0,2 5 0,5 0 0,0 0 0,1-4 0,-1 3 0,-5-8 0,4 7 0,-18-9 0,10 10 0,-11-10 0,-1 10 0,7-9 0,-1 9 0,10-5 0,5 6 0,0 0 0,1 0 0,0 0 0,0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4T21:44:2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3026 576 24575,'-13'0'0,"-39"0"0,10 0 0,-36 0 0,7 0 0,-3 0 0,-11 0-533,29 0 0,0 0 533,-35 0 0,30 0 0,-2 0 0,5 0 0,1 0 0,-1 0 0,-1 0 0,-13 0 0,3 0 0,-24 0 0,9 0 0,0 0 0,-5 0 0,11 0 0,-1 0 0,28 0 0,1 0 0,-6 0 0,-1 0 0,0 0 0,1 0 0,5 0 0,2 0 0,-49 0-65,13 7 65,11 2 0,3 7 0,10-1 0,1 0 0,9-1 0,2 6 792,0 4-792,14-3 339,-6 6-339,19-9 0,-1 5 0,5-1 0,-4 1 0,10 0 0,-10-1 0,11-5 0,-11 4 0,6-9 0,-1 3 0,1-4 0,6-2 0,-5 6 0,8-4 0,-8 11 0,9-11 0,0 10 0,2-4 0,-2 13 0,4-5 0,-3 4 0,-1-6 0,5 7 0,-4-5 0,5 12 0,0-12 0,0 13 0,-6-6 0,5 8 0,-5 9 0,6-8 0,0 8 0,0 0 0,0 1 0,0 1 0,0 6 0,0-15 0,0 16 0,5-24 0,8 13 0,6-15 0,6 1 0,7-2 0,0-12 0,8 6 0,9-9 0,1 10 0,10-2 0,0 5 0,11 3 0,3 0-417,-19-9 1,1 1 416,25 11 0,-27-12 0,1 0 0,31 11 0,-37-17 0,3 2 0,11 5 0,1 0 0,29 7 0,-16-6 0,-3-1 0,0-6 0,-8 1 0,5 1 0,-3-4 0,-3-1 0,-15 0 0,0-1 0,26 1 0,-1 1 0,14 9 0,-39-11 0,1 0 0,4 0 0,-1 1 0,34 9 0,-39-11 0,0-1 0,36 7-365,-1 6 365,-10-9 0,8-7 0,-8-2 0,-1-7 0,9 0 0,-10 0 0,26 0 0,-36 0 0,1 0 0,-3 0 0,-1 0 0,5-4 0,-2 0 0,-6 0 0,-2-2 0,34-11 0,9-1 0,-12 1 0,0-8 0,0 6 0,-1-5 0,1-1 0,-12 7 0,9-6 0,-29 10 0,15-2 0,-16-5 0,-1 5 817,-2-11-817,0 12 381,-7-11-381,6 5 0,-8 0 0,0-4 0,-1 10 0,1-10 0,-1 11 0,-7-10 0,-2 11 0,-7-9 0,0 5 0,-1-1 0,1-4 0,17-7 0,-11-5 0,19-4 0,-14 6 0,-2 7 0,6-1 0,-6 1 0,7-1 0,-7 1 0,6 5 0,-6-3 0,8 8 0,-1-10 0,1 4 0,0 0 0,-8-2 0,6 3 0,-6 1 0,7-6 0,1 10 0,-1-10 0,-7 11 0,-2-4 0,-7 2 0,0 3 0,-6-3 0,4 0 0,-10 5 0,9-15 0,-8 8 0,8-4 0,-7 1 0,2 9 0,-4-10 0,-1 11 0,1-10 0,-1 10 0,1-11 0,-1 11 0,-4-4 0,-2-1 0,1-1 0,-4 0 0,4-4 0,-5 4 0,0-6 0,0 1 0,0-1 0,0 0 0,0 0 0,0-7 0,0 5 0,0-5 0,0 0 0,0-3 0,-5 1 0,-3-15 0,-5 12 0,-1-14 0,-5 10 0,-8-28 0,5 21 0,-4-20 0,8 33 0,-2-4 0,1 4 0,-4 1 0,-6-8 0,4 14 0,-16-8 0,15 3 0,-12 3 0,5-4 0,-9-3 0,9 8 0,-7-7 0,7 9 0,1 0 0,-6-1 0,6 1 0,-8-1 0,0 5 0,-9-6 0,7 12 0,-7-12 0,0 12 0,-1-5 0,-1 6 0,-6-1 0,15 2 0,-43-3 0,27 2 0,-20 6 0,9 1 0,15 7 0,-16 0 0,-1 0 0,9 0 0,-20 0 0,18 0 0,-18 0 0,19 0 0,-19 0 0,18 7 0,-7 1 0,11 7 0,-1 0 0,1-6 0,-12 5 0,9-12 0,-7 12 0,9-13 0,2 6 0,-12 0 0,7-5 0,-7 12 0,0-12 0,7 11 0,-34 2 0,31-5 0,-20 11 0,35-14 0,-5 8 0,15-2 0,-7 1 0,10 5 0,6-5 0,3 9 0,0-10 0,5 9 0,0-4 0,8 5 0,1-5 0,3 3 0,-4-3 0,1-1 0,4-1 0,-4 0 0,10 1 0,-3 0 0,3 4 0,-4-10 0,-1 10 0,1-10 0,-1 4 0,6-5 0,-4-1 0,4 1 0,-4-1 0,-7 2 0,5-2 0,-4 2 0,5-6 0,-6 4 0,1-3 0,-2 0 0,3-2 0,5-4 0,-1 0 0,1 0 0,-1 0 0,0 0 0,1 0 0,-1 0 0,1 0 0,0 0 0,0 0 0,4-4 0,1-7 0,4-5 0,0-7 0,0 0 0,0-7 0,0 5 0,5-5 0,-3 17 0,3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4T11:51:00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4068 748 24575,'-51'-17'0,"-3"3"0,25 14 0,-31 0 0,16 0 0,-6 0 0,-3 0 0,-30 0 0,-17 0 0,16 0-1331,-14 0 1331,37 0 0,-1 0 0,7 0 0,-1 0 0,-30 0 0,4 0 0,9 0 0,-2 0 0,-2 0 0,-16 0-295,36 0 0,-1 0 295,4 0 0,0 0 0,4 0 0,0 0 0,-48 0 0,43 0 0,0 0 0,4 0 0,1 0 0,0 3 0,-1 2 0,-46 4 0,12 8 0,0 0 0,11-1 0,3 0 0,19-2 0,3 0 0,10-1 1290,0 0-1290,7-1 631,-6 1-631,13-1 0,-13 7 0,6-6 0,-10 21 0,-8-10 0,-7 22 0,17-13 0,-1-1 0,-18 14 0,14-6 0,0 1-556,-25 12 556,31-19 0,-2 2 0,-5 1 0,0 0 0,-24 32 0,30-33 0,0-1 0,-28 33 0,0 0 0,27-24 0,1 0 0,-21 19 0,8 9 0,21-37 0,23-5 0,-1-7 0,10-1 0,0 1 0,0 0 556,0-1-556,0 1 0,0 0 0,4-6 0,3 4 0,2-10 0,2 10 0,-1-10 0,0 4 0,6-4 0,0-1 0,7 1 0,7 1 0,-5 0 0,12 1 0,-4-1 0,6 1 0,-7 0 0,6 0 0,-6 5 0,8-4 0,9 13 0,-8-6 0,17 8 0,-4 8 0,10 5 0,-18-11 0,1 3 0,6 8 0,0 1 0,3-1 0,0 0-394,-3 1 1,-3-1 393,-6-10 0,-1-3 0,27 22-31,-5-2 31,-12-10 0,-2-9 0,-17-12 0,13-4 0,-22-3 785,12 2-785,-12-1 33,13 0-33,-14 5 0,14-3 0,4 5 0,0 0 0,6-4 0,1 5 0,-7-6 0,16 0 0,-7 0 0,-1 7 0,18-5 0,-14 5 0,18-5 0,-1-8 0,-8 5 0,19-11 0,-8 12 0,0-12 0,-19 5 0,-1 0 0,6-5 0,35 5 0,-44-7 0,9 0 0,0 0 0,0 0 0,1 0 0,10 0 0,-8 0 0,8 0 0,-10 0 0,-1 0 0,11 0 0,-8 0 0,7 0 0,-10 0 0,0 0 0,-1 0 0,1 0 0,-1 0 0,13 0 0,-9-7 0,8 5 0,-11-11 0,1 4 0,-1 1 0,11-7 0,-8 7 0,9-8 0,-1 0 0,1-7 0,13 4 0,-2-13 0,-9 8 0,8-10 0,-37 13 0,0-2 0,36-22 0,-35 18 0,-1-1-610,23-23 610,-22 20 0,1-3-625,-9-2 0,1-2 625,20-7 0,1-3 0,-14 1 0,-1-3 0,10-5 0,1-2-1081,-3-6 1,-1-1 1080,8-3 0,-1 1 0,-15 8 0,0 0-596,12-4 1,0 1 595,-16 16 0,0 0 0,5-9 0,1 0-36,-7 6 1,-2 2 35,-4 4 0,-4 2 0,13-32 1020,-3 8-1020,-16 13 2130,-3 2-2130,-7 10 1431,0 0-1431,-5-1 702,-3-26-702,-5 0 0,0-15 0,0-1 0,0 8 0,0-11 0,0 0 0,0 0 0,0 11 0,0 2 0,-7 12 0,-6 9 0,-8 2 0,-5 10 0,-9-3 0,0 7 0,-1-6 0,-12 12 0,12 2 0,-13 0 0,9 12 0,1-10 0,-1 10 0,1-4 0,-10 5 0,7 1 0,-16 5 0,7-5 0,-10 11 0,1-11 0,-11 11 0,7-11 0,10 8 0,-1 0 0,-15-3 0,16 4 0,-1 0 0,-19-3 0,1 5 0,2-6 0,0 8 0,17 0 0,-15 0 0,18 0 0,0 0 0,2 0 0,9 0 0,-9 0 0,7 0 0,-7 0 0,17 0 0,-14 0 0,11 0 0,-14 0 0,0 0 0,7 6 0,-16 2 0,7 6 0,-21 2 0,9 0 0,-8-1 0,10 7 0,-10 3 0,8-1 0,-8 6 0,1-5 0,6 6 0,-7 0 0,-7 5 0,22-6 0,-20 6 0,34-15 0,-7 6 0,9-13 0,1 11 0,-10-10 0,15 3 0,-22 4 0,21-8 0,-14 12 0,9-5 0,1 5 0,-1 1 0,-9 1 0,7-2 0,-7 3 0,9-3 0,0 0 0,1 0 0,-3 9 0,2-13 0,3 17 0,-1-22 0,12 12 0,-5-11 0,9 5 0,-1-5 0,0 3 0,-4-4 0,9-1 0,-8 0 0,15-7 0,-4-3 0,5 3 0,1-8 0,-7 8 0,5-3 0,-5 0 0,7 2 0,-1-7 0,-5 8 0,3-3 0,-9 5 0,10-6 0,-10 5 0,4-8 0,-6 8 0,0-4 0,0 0 0,0-1 0,1 0 0,-1-3 0,0 8 0,6-9 0,-4 4 0,9-5 0,-3 0 0,5 0 0,1 0 0,-1 0 0,1 0 0,-1 0 0,1 0 0,5-4 0,5-7 0,4 1 0,1-1 0,-1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projects/portola/,%20that%20aims%20to%20provide%20a%20port%20of%20the%20JDK%20to%20Alpine%20Linux,%20and%20in-particular%20the%20%3Ccode%3Emusl%3C/code%3E%20C%20library.%20An%20%5bearly%20access%5d(https:/jdk.java.net/13/" TargetMode="External"/><Relationship Id="rId2" Type="http://schemas.openxmlformats.org/officeDocument/2006/relationships/hyperlink" Target="https://github.com/openjdk/jdk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Static_program_analysi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minc/clair-scanner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ContainerTools/jib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pi/us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8379C-B709-EC4C-B834-3854D326A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 dirty="0">
                <a:solidFill>
                  <a:srgbClr val="FFFFFF"/>
                </a:solidFill>
                <a:ea typeface="Roboto Medium" panose="02000000000000000000" pitchFamily="2" charset="0"/>
              </a:rPr>
              <a:t>Java In </a:t>
            </a:r>
            <a:r>
              <a:rPr lang="pl-PL" sz="8000">
                <a:solidFill>
                  <a:srgbClr val="FFFFFF"/>
                </a:solidFill>
                <a:ea typeface="Roboto Medium" panose="02000000000000000000" pitchFamily="2" charset="0"/>
              </a:rPr>
              <a:t>Container</a:t>
            </a:r>
            <a:endParaRPr lang="pl-PL" sz="8000" dirty="0">
              <a:solidFill>
                <a:srgbClr val="FFFFFF"/>
              </a:solidFill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>
                <a:solidFill>
                  <a:srgbClr val="FFFFFF"/>
                </a:solidFill>
                <a:latin typeface="+mj-lt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FE1A-52C1-1944-A220-B919BF0E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920" b="72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Dockerize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Users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App</a:t>
            </a:r>
            <a:endParaRPr lang="pl-PL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2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3A656-54D1-1A4B-ABEF-20B512E02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407"/>
            <a:ext cx="10515600" cy="32573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731D2E-C886-304E-BCB1-CDD30B186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28" y="0"/>
            <a:ext cx="7774412" cy="6878069"/>
          </a:xfrm>
        </p:spPr>
      </p:pic>
    </p:spTree>
    <p:extLst>
      <p:ext uri="{BB962C8B-B14F-4D97-AF65-F5344CB8AC3E}">
        <p14:creationId xmlns:p14="http://schemas.microsoft.com/office/powerpoint/2010/main" val="101834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very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first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5545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4321E-461C-0941-BA21-0927E1F0A2BB}"/>
              </a:ext>
            </a:extLst>
          </p:cNvPr>
          <p:cNvSpPr txBox="1"/>
          <p:nvPr/>
        </p:nvSpPr>
        <p:spPr>
          <a:xfrm>
            <a:off x="838199" y="4861659"/>
            <a:ext cx="10515599" cy="163121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#!/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/bin/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env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Running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770B-50E5-AF42-83BD-32BE15B595B9}"/>
              </a:ext>
            </a:extLst>
          </p:cNvPr>
          <p:cNvSpPr txBox="1"/>
          <p:nvPr/>
        </p:nvSpPr>
        <p:spPr>
          <a:xfrm>
            <a:off x="838199" y="4276884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And </a:t>
            </a:r>
            <a:r>
              <a:rPr lang="pl-PL" sz="3200" dirty="0" err="1">
                <a:solidFill>
                  <a:schemeClr val="bg1"/>
                </a:solidFill>
              </a:rPr>
              <a:t>run.sh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3AAD2-C7D6-D04A-9D85-898D60EE1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Let’s get ready for rumble!</a:t>
            </a:r>
          </a:p>
        </p:txBody>
      </p:sp>
    </p:spTree>
    <p:extLst>
      <p:ext uri="{BB962C8B-B14F-4D97-AF65-F5344CB8AC3E}">
        <p14:creationId xmlns:p14="http://schemas.microsoft.com/office/powerpoint/2010/main" val="53068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2"/>
                </a:solidFill>
              </a:rPr>
              <a:t>We </a:t>
            </a:r>
            <a:r>
              <a:rPr lang="pl-PL" sz="3200" dirty="0" err="1">
                <a:solidFill>
                  <a:schemeClr val="bg2"/>
                </a:solidFill>
              </a:rPr>
              <a:t>have</a:t>
            </a:r>
            <a:r>
              <a:rPr lang="pl-PL" sz="3200" dirty="0">
                <a:solidFill>
                  <a:schemeClr val="bg2"/>
                </a:solidFill>
              </a:rPr>
              <a:t> 2 </a:t>
            </a:r>
            <a:r>
              <a:rPr lang="pl-PL" sz="3200" dirty="0" err="1">
                <a:solidFill>
                  <a:schemeClr val="bg2"/>
                </a:solidFill>
              </a:rPr>
              <a:t>options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while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creating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>
                <a:solidFill>
                  <a:schemeClr val="accent2"/>
                </a:solidFill>
              </a:rPr>
              <a:t>ENTRYPOINT:</a:t>
            </a:r>
          </a:p>
          <a:p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or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different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where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command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line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is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like</a:t>
            </a:r>
            <a:r>
              <a:rPr lang="pl-PL" sz="3200" dirty="0">
                <a:solidFill>
                  <a:schemeClr val="bg2"/>
                </a:solidFill>
              </a:rPr>
              <a:t> JSON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Long</a:t>
            </a:r>
            <a:r>
              <a:rPr lang="pl-PL" sz="3200" dirty="0">
                <a:solidFill>
                  <a:schemeClr val="bg2"/>
                </a:solidFill>
              </a:rPr>
              <a:t> story </a:t>
            </a:r>
            <a:r>
              <a:rPr lang="pl-PL" sz="3200" dirty="0" err="1">
                <a:solidFill>
                  <a:schemeClr val="bg2"/>
                </a:solidFill>
              </a:rPr>
              <a:t>short</a:t>
            </a:r>
            <a:r>
              <a:rPr lang="pl-PL" sz="3200" dirty="0">
                <a:solidFill>
                  <a:schemeClr val="bg2"/>
                </a:solidFill>
              </a:rPr>
              <a:t>: </a:t>
            </a:r>
            <a:r>
              <a:rPr lang="pl-PL" sz="3200" i="1" dirty="0" err="1">
                <a:solidFill>
                  <a:schemeClr val="bg2"/>
                </a:solidFill>
              </a:rPr>
              <a:t>always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use</a:t>
            </a:r>
            <a:r>
              <a:rPr lang="pl-PL" sz="3200" dirty="0">
                <a:solidFill>
                  <a:schemeClr val="bg2"/>
                </a:solidFill>
              </a:rPr>
              <a:t> the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form. The </a:t>
            </a:r>
            <a:r>
              <a:rPr lang="pl-PL" sz="3200" dirty="0" err="1">
                <a:solidFill>
                  <a:schemeClr val="bg2"/>
                </a:solidFill>
              </a:rPr>
              <a:t>shell</a:t>
            </a:r>
            <a:r>
              <a:rPr lang="pl-PL" sz="3200" dirty="0">
                <a:solidFill>
                  <a:schemeClr val="bg2"/>
                </a:solidFill>
              </a:rPr>
              <a:t> form </a:t>
            </a:r>
            <a:r>
              <a:rPr lang="pl-PL" sz="3200" dirty="0" err="1">
                <a:solidFill>
                  <a:schemeClr val="bg2"/>
                </a:solidFill>
              </a:rPr>
              <a:t>runs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entrypoint</a:t>
            </a:r>
            <a:r>
              <a:rPr lang="pl-PL" sz="3200" dirty="0">
                <a:solidFill>
                  <a:schemeClr val="bg2"/>
                </a:solidFill>
              </a:rPr>
              <a:t> as a </a:t>
            </a:r>
            <a:r>
              <a:rPr lang="pl-PL" sz="3200" dirty="0" err="1">
                <a:solidFill>
                  <a:schemeClr val="bg2"/>
                </a:solidFill>
              </a:rPr>
              <a:t>subcommand</a:t>
            </a:r>
            <a:r>
              <a:rPr lang="pl-PL" sz="3200" dirty="0">
                <a:solidFill>
                  <a:schemeClr val="bg2"/>
                </a:solidFill>
              </a:rPr>
              <a:t> of /bin/</a:t>
            </a:r>
            <a:r>
              <a:rPr lang="pl-PL" sz="3200" dirty="0" err="1">
                <a:solidFill>
                  <a:schemeClr val="bg2"/>
                </a:solidFill>
              </a:rPr>
              <a:t>sh</a:t>
            </a:r>
            <a:r>
              <a:rPr lang="pl-PL" sz="3200" dirty="0">
                <a:solidFill>
                  <a:schemeClr val="bg2"/>
                </a:solidFill>
              </a:rPr>
              <a:t> -c </a:t>
            </a:r>
            <a:r>
              <a:rPr lang="pl-PL" sz="3200" dirty="0" err="1">
                <a:solidFill>
                  <a:schemeClr val="bg2"/>
                </a:solidFill>
              </a:rPr>
              <a:t>which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comes</a:t>
            </a:r>
            <a:r>
              <a:rPr lang="pl-PL" sz="3200" dirty="0">
                <a:solidFill>
                  <a:schemeClr val="bg2"/>
                </a:solidFill>
              </a:rPr>
              <a:t> with a </a:t>
            </a:r>
            <a:r>
              <a:rPr lang="pl-PL" sz="3200" dirty="0" err="1">
                <a:solidFill>
                  <a:schemeClr val="bg2"/>
                </a:solidFill>
              </a:rPr>
              <a:t>load</a:t>
            </a:r>
            <a:r>
              <a:rPr lang="pl-PL" sz="3200" dirty="0">
                <a:solidFill>
                  <a:schemeClr val="bg2"/>
                </a:solidFill>
              </a:rPr>
              <a:t> of </a:t>
            </a:r>
            <a:r>
              <a:rPr lang="pl-PL" sz="3200" dirty="0" err="1">
                <a:solidFill>
                  <a:schemeClr val="bg2"/>
                </a:solidFill>
              </a:rPr>
              <a:t>problems</a:t>
            </a:r>
            <a:r>
              <a:rPr lang="pl-PL" sz="3200" dirty="0">
                <a:solidFill>
                  <a:schemeClr val="bg2"/>
                </a:solidFill>
              </a:rPr>
              <a:t>, one of </a:t>
            </a:r>
            <a:r>
              <a:rPr lang="pl-PL" sz="3200" dirty="0" err="1">
                <a:solidFill>
                  <a:schemeClr val="bg2"/>
                </a:solidFill>
              </a:rPr>
              <a:t>them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notably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that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you’ll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never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see</a:t>
            </a:r>
            <a:r>
              <a:rPr lang="pl-PL" sz="3200" dirty="0">
                <a:solidFill>
                  <a:schemeClr val="bg2"/>
                </a:solidFill>
              </a:rPr>
              <a:t> a </a:t>
            </a:r>
            <a:r>
              <a:rPr lang="pl-PL" sz="3200" dirty="0" err="1">
                <a:solidFill>
                  <a:schemeClr val="bg2"/>
                </a:solidFill>
              </a:rPr>
              <a:t>signal</a:t>
            </a:r>
            <a:r>
              <a:rPr lang="pl-PL" sz="3200" dirty="0">
                <a:solidFill>
                  <a:schemeClr val="bg2"/>
                </a:solidFill>
              </a:rPr>
              <a:t> in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application</a:t>
            </a:r>
            <a:r>
              <a:rPr lang="pl-PL" sz="3200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E46E8-CF21-E24E-9410-3D5CF9E3B4D9}"/>
              </a:ext>
            </a:extLst>
          </p:cNvPr>
          <p:cNvSpPr txBox="1"/>
          <p:nvPr/>
        </p:nvSpPr>
        <p:spPr>
          <a:xfrm>
            <a:off x="838199" y="236726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/bin/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 -jar 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/app-1.0.jar"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92E4-0605-984D-8467-970885DB1CBF}"/>
              </a:ext>
            </a:extLst>
          </p:cNvPr>
          <p:cNvSpPr txBox="1"/>
          <p:nvPr/>
        </p:nvSpPr>
        <p:spPr>
          <a:xfrm>
            <a:off x="838201" y="363999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”, „-jar”, ”/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/app-1.0.jar”</a:t>
            </a:r>
            <a:r>
              <a:rPr lang="pl-PL" sz="2200" dirty="0">
                <a:solidFill>
                  <a:schemeClr val="bg1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suited</a:t>
            </a:r>
            <a:r>
              <a:rPr lang="pl-PL" dirty="0">
                <a:solidFill>
                  <a:schemeClr val="bg1"/>
                </a:solidFill>
              </a:rPr>
              <a:t> to be run in </a:t>
            </a:r>
            <a:r>
              <a:rPr lang="pl-PL" dirty="0">
                <a:solidFill>
                  <a:schemeClr val="accent2"/>
                </a:solidFill>
              </a:rPr>
              <a:t>ENTRYPOINT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before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started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  <a:ea typeface="Roboto" panose="02000000000000000000" pitchFamily="2" charset="0"/>
              </a:rPr>
              <a:t>Use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exec</a:t>
            </a:r>
            <a:r>
              <a:rPr lang="pl-PL" sz="3200" dirty="0">
                <a:solidFill>
                  <a:schemeClr val="accent2"/>
                </a:solidFill>
                <a:ea typeface="Roboto" panose="02000000000000000000" pitchFamily="2" charset="0"/>
              </a:rPr>
              <a:t> 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forking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from the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replaces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shell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Script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as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7EEDE-3183-9C4B-9E05-FB5D8754B8A3}"/>
              </a:ext>
            </a:extLst>
          </p:cNvPr>
          <p:cNvSpPr txBox="1"/>
          <p:nvPr/>
        </p:nvSpPr>
        <p:spPr>
          <a:xfrm>
            <a:off x="838200" y="4692175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exec</a:t>
            </a:r>
            <a:r>
              <a:rPr lang="pl-PL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6894C-D5FD-7042-A730-D04F2E017E29}"/>
              </a:ext>
            </a:extLst>
          </p:cNvPr>
          <p:cNvSpPr txBox="1"/>
          <p:nvPr/>
        </p:nvSpPr>
        <p:spPr>
          <a:xfrm>
            <a:off x="838200" y="5779863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 the 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/JSON </a:t>
            </a:r>
            <a:r>
              <a:rPr lang="pl-PL" dirty="0" err="1">
                <a:solidFill>
                  <a:schemeClr val="bg2"/>
                </a:solidFill>
              </a:rPr>
              <a:t>array</a:t>
            </a:r>
            <a:r>
              <a:rPr lang="pl-PL" dirty="0">
                <a:solidFill>
                  <a:schemeClr val="bg2"/>
                </a:solidFill>
              </a:rPr>
              <a:t> form of ENTRYPOINT.</a:t>
            </a:r>
          </a:p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 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 in </a:t>
            </a:r>
            <a:r>
              <a:rPr lang="pl-PL" dirty="0" err="1">
                <a:solidFill>
                  <a:schemeClr val="bg2"/>
                </a:solidFill>
              </a:rPr>
              <a:t>shell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entrypoints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Don’t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pipe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application’s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output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Avoid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being</a:t>
            </a:r>
            <a:r>
              <a:rPr lang="pl-PL" dirty="0">
                <a:solidFill>
                  <a:schemeClr val="bg2"/>
                </a:solidFill>
              </a:rPr>
              <a:t> PID 1.</a:t>
            </a:r>
          </a:p>
          <a:p>
            <a:r>
              <a:rPr lang="pl-PL" dirty="0" err="1">
                <a:solidFill>
                  <a:schemeClr val="bg2"/>
                </a:solidFill>
              </a:rPr>
              <a:t>Listen</a:t>
            </a:r>
            <a:r>
              <a:rPr lang="pl-PL" dirty="0">
                <a:solidFill>
                  <a:schemeClr val="bg2"/>
                </a:solidFill>
              </a:rPr>
              <a:t> for SIGTERM </a:t>
            </a:r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set STOPSIGNAL in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Dockerfile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part -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v2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3438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0A139-F8D5-F44C-97CF-2A03FACEC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6068"/>
            <a:ext cx="10314607" cy="550210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14:cNvPr>
              <p14:cNvContentPartPr/>
              <p14:nvPr/>
            </p14:nvContentPartPr>
            <p14:xfrm>
              <a:off x="8330883" y="4705604"/>
              <a:ext cx="2771280" cy="1144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1883" y="4696604"/>
                <a:ext cx="2788920" cy="11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bg1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BC302F-2E93-F74F-BC7E-01CA36C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400"/>
            <a:ext cx="12192000" cy="46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881mb !!!!!!!!!!!!!!!!!!!!!!!!!!!!!!!!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25197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C7020-B75E-5A42-B060-3727D87B1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4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Choosing Container Base Image</a:t>
            </a:r>
          </a:p>
        </p:txBody>
      </p:sp>
    </p:spTree>
    <p:extLst>
      <p:ext uri="{BB962C8B-B14F-4D97-AF65-F5344CB8AC3E}">
        <p14:creationId xmlns:p14="http://schemas.microsoft.com/office/powerpoint/2010/main" val="50142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Oracle JDK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r>
              <a:rPr lang="pl-PL" dirty="0">
                <a:solidFill>
                  <a:schemeClr val="bg1"/>
                </a:solidFill>
              </a:rPr>
              <a:t> by Oracle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AdoptOpenJDK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AdoptOpenJDK</a:t>
            </a:r>
            <a:r>
              <a:rPr lang="pl-PL" dirty="0">
                <a:solidFill>
                  <a:schemeClr val="bg1"/>
                </a:solidFill>
              </a:rPr>
              <a:t> OpenJ9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Linux (Red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Debian</a:t>
            </a:r>
            <a:r>
              <a:rPr lang="pl-PL" dirty="0">
                <a:solidFill>
                  <a:schemeClr val="bg1"/>
                </a:solidFill>
              </a:rPr>
              <a:t>, Fedora, </a:t>
            </a:r>
            <a:r>
              <a:rPr lang="pl-PL" dirty="0" err="1">
                <a:solidFill>
                  <a:schemeClr val="bg1"/>
                </a:solidFill>
              </a:rPr>
              <a:t>Arch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Ubuntu</a:t>
            </a:r>
            <a:r>
              <a:rPr lang="pl-PL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Azul</a:t>
            </a:r>
            <a:r>
              <a:rPr lang="pl-PL" dirty="0">
                <a:solidFill>
                  <a:schemeClr val="bg1"/>
                </a:solidFill>
              </a:rPr>
              <a:t> Zulu</a:t>
            </a: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Amazon </a:t>
            </a:r>
            <a:r>
              <a:rPr lang="pl-PL" dirty="0" err="1">
                <a:solidFill>
                  <a:schemeClr val="bg1"/>
                </a:solidFill>
              </a:rPr>
              <a:t>Corretto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SAP </a:t>
            </a:r>
            <a:r>
              <a:rPr lang="pl-PL" dirty="0" err="1">
                <a:solidFill>
                  <a:schemeClr val="bg1"/>
                </a:solidFill>
              </a:rPr>
              <a:t>SapMachine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Liberica</a:t>
            </a:r>
            <a:r>
              <a:rPr lang="pl-PL" dirty="0">
                <a:solidFill>
                  <a:schemeClr val="bg1"/>
                </a:solidFill>
              </a:rPr>
              <a:t> from </a:t>
            </a:r>
            <a:r>
              <a:rPr lang="pl-PL" dirty="0" err="1">
                <a:solidFill>
                  <a:schemeClr val="bg1"/>
                </a:solidFill>
              </a:rPr>
              <a:t>Bellsoft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First problem: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Your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Java Runtime</a:t>
            </a:r>
          </a:p>
        </p:txBody>
      </p:sp>
    </p:spTree>
    <p:extLst>
      <p:ext uri="{BB962C8B-B14F-4D97-AF65-F5344CB8AC3E}">
        <p14:creationId xmlns:p14="http://schemas.microsoft.com/office/powerpoint/2010/main" val="35383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Decision is based on Java Runtime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rely on external OS toolbox? 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curl, </a:t>
            </a:r>
            <a:r>
              <a:rPr lang="en-US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wget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really care about the size of image?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Security! </a:t>
            </a:r>
          </a:p>
          <a:p>
            <a:pPr lvl="1"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ea typeface="Roboto" panose="02000000000000000000" pitchFamily="2" charset="0"/>
              </a:rPr>
              <a:t>We need to choose distro which is free from CVE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Less </a:t>
            </a:r>
            <a:r>
              <a:rPr lang="pl-PL" sz="2800" dirty="0" err="1">
                <a:solidFill>
                  <a:schemeClr val="bg1"/>
                </a:solidFill>
              </a:rPr>
              <a:t>components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exploited</a:t>
            </a:r>
            <a:r>
              <a:rPr lang="pl-PL" sz="2800" dirty="0">
                <a:solidFill>
                  <a:schemeClr val="bg1"/>
                </a:solidFill>
              </a:rPr>
              <a:t> and </a:t>
            </a:r>
            <a:r>
              <a:rPr lang="pl-PL" sz="2800" dirty="0" err="1">
                <a:solidFill>
                  <a:schemeClr val="bg1"/>
                </a:solidFill>
              </a:rPr>
              <a:t>smaller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attack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surface</a:t>
            </a:r>
            <a:endParaRPr lang="pl-PL" sz="28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US" sz="28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Second problem: Base Linux Image</a:t>
            </a:r>
          </a:p>
        </p:txBody>
      </p:sp>
    </p:spTree>
    <p:extLst>
      <p:ext uri="{BB962C8B-B14F-4D97-AF65-F5344CB8AC3E}">
        <p14:creationId xmlns:p14="http://schemas.microsoft.com/office/powerpoint/2010/main" val="3074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5C3D3-B1EC-AE40-81C6-3F4CC889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CAF710-5419-5442-A043-122914F97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0"/>
            <a:ext cx="1035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305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get Alpine then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BCDB98-0E2D-8441-8CB5-5A301C97E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2254113"/>
            <a:ext cx="4047843" cy="9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09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Lightweight</a:t>
            </a:r>
            <a:r>
              <a:rPr lang="pl-PL" dirty="0">
                <a:solidFill>
                  <a:schemeClr val="bg1"/>
                </a:solidFill>
              </a:rPr>
              <a:t> Linux </a:t>
            </a:r>
            <a:r>
              <a:rPr lang="pl-PL" dirty="0" err="1">
                <a:solidFill>
                  <a:schemeClr val="bg1"/>
                </a:solidFill>
              </a:rPr>
              <a:t>distribution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b="1" dirty="0" err="1">
                <a:solidFill>
                  <a:schemeClr val="bg1"/>
                </a:solidFill>
              </a:rPr>
              <a:t>busybox</a:t>
            </a:r>
            <a:endParaRPr lang="pl-PL" b="1" dirty="0">
              <a:solidFill>
                <a:schemeClr val="bg1"/>
              </a:solidFill>
            </a:endParaRPr>
          </a:p>
          <a:p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“</a:t>
            </a:r>
            <a:r>
              <a:rPr lang="pl-PL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”,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standard </a:t>
            </a:r>
            <a:r>
              <a:rPr lang="pl-PL" dirty="0" err="1">
                <a:solidFill>
                  <a:schemeClr val="bg1"/>
                </a:solidFill>
              </a:rPr>
              <a:t>library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functionality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described</a:t>
            </a:r>
            <a:r>
              <a:rPr lang="pl-PL" dirty="0">
                <a:solidFill>
                  <a:schemeClr val="bg1"/>
                </a:solidFill>
              </a:rPr>
              <a:t> in the ISO C and POSIX </a:t>
            </a:r>
            <a:r>
              <a:rPr lang="pl-PL" dirty="0" err="1">
                <a:solidFill>
                  <a:schemeClr val="bg1"/>
                </a:solidFill>
              </a:rPr>
              <a:t>standards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musl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general-purpose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C </a:t>
            </a:r>
            <a:r>
              <a:rPr lang="pl-PL" dirty="0" err="1">
                <a:solidFill>
                  <a:schemeClr val="bg1"/>
                </a:solidFill>
              </a:rPr>
              <a:t>library</a:t>
            </a:r>
            <a:r>
              <a:rPr lang="pl-PL" dirty="0">
                <a:solidFill>
                  <a:schemeClr val="bg1"/>
                </a:solidFill>
              </a:rPr>
              <a:t>. It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lightweight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>
                <a:solidFill>
                  <a:schemeClr val="bg1"/>
                </a:solidFill>
              </a:rPr>
              <a:t>fast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 err="1">
                <a:solidFill>
                  <a:schemeClr val="bg1"/>
                </a:solidFill>
              </a:rPr>
              <a:t>simple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 err="1">
                <a:solidFill>
                  <a:schemeClr val="bg1"/>
                </a:solidFill>
              </a:rPr>
              <a:t>free</a:t>
            </a:r>
            <a:r>
              <a:rPr lang="pl-PL" dirty="0">
                <a:solidFill>
                  <a:schemeClr val="bg1"/>
                </a:solidFill>
              </a:rPr>
              <a:t>, and </a:t>
            </a:r>
            <a:r>
              <a:rPr lang="pl-PL" dirty="0" err="1">
                <a:solidFill>
                  <a:schemeClr val="bg1"/>
                </a:solidFill>
              </a:rPr>
              <a:t>aims</a:t>
            </a:r>
            <a:r>
              <a:rPr lang="pl-PL" dirty="0">
                <a:solidFill>
                  <a:schemeClr val="bg1"/>
                </a:solidFill>
              </a:rPr>
              <a:t> to be </a:t>
            </a:r>
            <a:r>
              <a:rPr lang="pl-PL" i="1" dirty="0" err="1">
                <a:solidFill>
                  <a:schemeClr val="bg1"/>
                </a:solidFill>
              </a:rPr>
              <a:t>correct</a:t>
            </a:r>
            <a:r>
              <a:rPr lang="pl-PL" dirty="0">
                <a:solidFill>
                  <a:schemeClr val="bg1"/>
                </a:solidFill>
              </a:rPr>
              <a:t> in the </a:t>
            </a:r>
            <a:r>
              <a:rPr lang="pl-PL" dirty="0" err="1">
                <a:solidFill>
                  <a:schemeClr val="bg1"/>
                </a:solidFill>
              </a:rPr>
              <a:t>sense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standards-conformance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safety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basically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standardized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interface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kernel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userland</a:t>
            </a: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Alpine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35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OpenJDK repository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C/C++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around</a:t>
            </a:r>
            <a:r>
              <a:rPr lang="pl-PL" dirty="0">
                <a:solidFill>
                  <a:schemeClr val="bg1"/>
                </a:solidFill>
              </a:rPr>
              <a:t> 19%)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The JVM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already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ported</a:t>
            </a:r>
            <a:r>
              <a:rPr lang="pl-PL" dirty="0">
                <a:solidFill>
                  <a:schemeClr val="bg1"/>
                </a:solidFill>
              </a:rPr>
              <a:t> to </a:t>
            </a:r>
            <a:r>
              <a:rPr lang="pl-PL" sz="3200" dirty="0" err="1">
                <a:solidFill>
                  <a:schemeClr val="bg1"/>
                </a:solidFill>
              </a:rPr>
              <a:t>glibc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But in order to </a:t>
            </a:r>
            <a:r>
              <a:rPr lang="pl-PL" dirty="0" err="1">
                <a:solidFill>
                  <a:schemeClr val="bg1"/>
                </a:solidFill>
              </a:rPr>
              <a:t>ensure</a:t>
            </a:r>
            <a:r>
              <a:rPr lang="pl-PL" dirty="0">
                <a:solidFill>
                  <a:schemeClr val="bg1"/>
                </a:solidFill>
              </a:rPr>
              <a:t> a transparent run of the JVM (and </a:t>
            </a:r>
            <a:r>
              <a:rPr lang="pl-PL" dirty="0" err="1">
                <a:solidFill>
                  <a:schemeClr val="bg1"/>
                </a:solidFill>
              </a:rPr>
              <a:t>its</a:t>
            </a:r>
            <a:r>
              <a:rPr lang="pl-PL" dirty="0">
                <a:solidFill>
                  <a:schemeClr val="bg1"/>
                </a:solidFill>
              </a:rPr>
              <a:t> C/C++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) on </a:t>
            </a:r>
            <a:r>
              <a:rPr lang="pl-PL" sz="3200" dirty="0" err="1">
                <a:solidFill>
                  <a:schemeClr val="bg1"/>
                </a:solidFill>
              </a:rPr>
              <a:t>musl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effort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made</a:t>
            </a:r>
            <a:r>
              <a:rPr lang="pl-PL" dirty="0">
                <a:solidFill>
                  <a:schemeClr val="bg1"/>
                </a:solidFill>
              </a:rPr>
              <a:t> to port the JVM to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as </a:t>
            </a:r>
            <a:r>
              <a:rPr lang="pl-PL" dirty="0" err="1">
                <a:solidFill>
                  <a:schemeClr val="bg1"/>
                </a:solidFill>
              </a:rPr>
              <a:t>well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goal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“Project Portola”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as part of </a:t>
            </a:r>
            <a:r>
              <a:rPr lang="pl-PL" dirty="0" err="1">
                <a:solidFill>
                  <a:schemeClr val="bg1"/>
                </a:solidFill>
              </a:rPr>
              <a:t>java</a:t>
            </a:r>
            <a:r>
              <a:rPr lang="pl-PL" dirty="0">
                <a:solidFill>
                  <a:schemeClr val="bg1"/>
                </a:solidFill>
              </a:rPr>
              <a:t> 13.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still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experimental</a:t>
            </a:r>
            <a:r>
              <a:rPr lang="pl-PL" dirty="0">
                <a:solidFill>
                  <a:schemeClr val="bg1"/>
                </a:solidFill>
              </a:rPr>
              <a:t> status, </a:t>
            </a:r>
            <a:r>
              <a:rPr lang="pl-PL" dirty="0" err="1">
                <a:solidFill>
                  <a:schemeClr val="bg1"/>
                </a:solidFill>
              </a:rPr>
              <a:t>needs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hardening</a:t>
            </a:r>
            <a:r>
              <a:rPr lang="pl-PL" dirty="0">
                <a:solidFill>
                  <a:schemeClr val="bg1"/>
                </a:solidFill>
              </a:rPr>
              <a:t> and no GA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the moment.</a:t>
            </a: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Project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Partola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529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124mb !!!!!!!!!!!!!!!!!!!!!!!!!!!!!!!!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814B0-0592-174C-B07C-C88FC1B9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992"/>
            <a:ext cx="12192000" cy="490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B46FC-7FE1-264A-96C5-5642ACC10F62}"/>
              </a:ext>
            </a:extLst>
          </p:cNvPr>
          <p:cNvSpPr txBox="1"/>
          <p:nvPr/>
        </p:nvSpPr>
        <p:spPr>
          <a:xfrm>
            <a:off x="2335662" y="4868122"/>
            <a:ext cx="2643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Was 881mb</a:t>
            </a:r>
          </a:p>
        </p:txBody>
      </p:sp>
    </p:spTree>
    <p:extLst>
      <p:ext uri="{BB962C8B-B14F-4D97-AF65-F5344CB8AC3E}">
        <p14:creationId xmlns:p14="http://schemas.microsoft.com/office/powerpoint/2010/main" val="29854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389"/>
            <a:ext cx="10515600" cy="478657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Demo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app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Choosing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base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Layering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demo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app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Multistage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Extras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 </a:t>
            </a:r>
            <a:r>
              <a:rPr lang="pl-PL" dirty="0" err="1">
                <a:solidFill>
                  <a:schemeClr val="bg1"/>
                </a:solidFill>
              </a:rPr>
              <a:t>Modularity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refactoring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Dependencies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Docker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Smaller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</a:t>
            </a:r>
            <a:r>
              <a:rPr lang="pl-PL" dirty="0">
                <a:solidFill>
                  <a:schemeClr val="bg1"/>
                </a:solidFill>
              </a:rPr>
              <a:t> image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Layers</a:t>
            </a:r>
            <a:r>
              <a:rPr lang="pl-PL" dirty="0">
                <a:solidFill>
                  <a:schemeClr val="bg1"/>
                </a:solidFill>
              </a:rPr>
              <a:t> &amp; </a:t>
            </a:r>
            <a:r>
              <a:rPr lang="pl-PL" dirty="0" err="1">
                <a:solidFill>
                  <a:schemeClr val="bg1"/>
                </a:solidFill>
              </a:rPr>
              <a:t>Caching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dockerfilelint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Dockerignore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faster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Multistage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</a:t>
            </a:r>
            <a:r>
              <a:rPr lang="pl-PL" dirty="0">
                <a:solidFill>
                  <a:schemeClr val="bg1"/>
                </a:solidFill>
              </a:rPr>
              <a:t>-squash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make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smaller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96BA1-7DA7-6B46-9FBA-8287EEA2F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252" y="1084784"/>
            <a:ext cx="9703496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Let’s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change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business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logic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39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Problem: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50EF0-313F-A144-B998-865B3CE6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49" y="1690688"/>
            <a:ext cx="11735501" cy="264234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20AA33-6107-D74B-8992-6113669EAFC2}"/>
                  </a:ext>
                </a:extLst>
              </p14:cNvPr>
              <p14:cNvContentPartPr/>
              <p14:nvPr/>
            </p14:nvContentPartPr>
            <p14:xfrm>
              <a:off x="9553803" y="2308724"/>
              <a:ext cx="2266200" cy="1043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20AA33-6107-D74B-8992-6113669EAF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5163" y="2300084"/>
                <a:ext cx="2283840" cy="10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5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Unpack JAR to create external and internal deps: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clean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6" y="4100096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mkdir</a:t>
            </a:r>
            <a:r>
              <a:rPr lang="pl-PL" sz="2400" dirty="0">
                <a:solidFill>
                  <a:schemeClr val="bg1"/>
                </a:solidFill>
              </a:rPr>
              <a:t>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>
                <a:solidFill>
                  <a:schemeClr val="bg1"/>
                </a:solidFill>
              </a:rPr>
              <a:t>(cd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; tar -</a:t>
            </a:r>
            <a:r>
              <a:rPr lang="pl-PL" sz="2400" dirty="0" err="1">
                <a:solidFill>
                  <a:schemeClr val="bg1"/>
                </a:solidFill>
              </a:rPr>
              <a:t>zxf</a:t>
            </a:r>
            <a:r>
              <a:rPr lang="pl-PL" sz="2400" dirty="0">
                <a:solidFill>
                  <a:schemeClr val="bg1"/>
                </a:solidFill>
              </a:rPr>
              <a:t> ../*.jar)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44012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Really</a:t>
            </a:r>
            <a:r>
              <a:rPr lang="pl-PL" sz="3200" dirty="0">
                <a:solidFill>
                  <a:schemeClr val="bg1"/>
                </a:solidFill>
              </a:rPr>
              <a:t> fast Docker </a:t>
            </a:r>
            <a:r>
              <a:rPr lang="pl-PL" sz="3200" dirty="0" err="1">
                <a:solidFill>
                  <a:schemeClr val="bg1"/>
                </a:solidFill>
              </a:rPr>
              <a:t>builds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real </a:t>
            </a:r>
            <a:r>
              <a:rPr lang="pl-PL" sz="3200" dirty="0" err="1">
                <a:solidFill>
                  <a:schemeClr val="bg1"/>
                </a:solidFill>
              </a:rPr>
              <a:t>changes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send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over</a:t>
            </a:r>
            <a:r>
              <a:rPr lang="pl-PL" sz="3200" dirty="0">
                <a:solidFill>
                  <a:schemeClr val="bg1"/>
                </a:solidFill>
              </a:rPr>
              <a:t> the network to Registry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Less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ocupied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both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r>
              <a:rPr lang="pl-PL" sz="3200" dirty="0">
                <a:solidFill>
                  <a:schemeClr val="bg1"/>
                </a:solidFill>
              </a:rPr>
              <a:t> and Registry</a:t>
            </a: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Pros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</a:p>
        </p:txBody>
      </p:sp>
    </p:spTree>
    <p:extLst>
      <p:ext uri="{BB962C8B-B14F-4D97-AF65-F5344CB8AC3E}">
        <p14:creationId xmlns:p14="http://schemas.microsoft.com/office/powerpoint/2010/main" val="122255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6"/>
            <a:ext cx="10515600" cy="79979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Another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Problem(s)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B20633-C215-C845-8AAF-325DC56BB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139" y="787906"/>
            <a:ext cx="9105722" cy="511081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14:cNvPr>
              <p14:cNvContentPartPr/>
              <p14:nvPr/>
            </p14:nvContentPartPr>
            <p14:xfrm>
              <a:off x="5203000" y="1587702"/>
              <a:ext cx="2443680" cy="1243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00" y="1578702"/>
                <a:ext cx="2461320" cy="1261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A0F8A3-8E93-674B-BF9B-6D6C7A1CD9D4}"/>
              </a:ext>
            </a:extLst>
          </p:cNvPr>
          <p:cNvSpPr txBox="1"/>
          <p:nvPr/>
        </p:nvSpPr>
        <p:spPr>
          <a:xfrm>
            <a:off x="1543139" y="6070094"/>
            <a:ext cx="884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out Java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2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7165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Multistage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B7080-0F2D-864D-9CF6-2F5332B0EE9D}"/>
              </a:ext>
            </a:extLst>
          </p:cNvPr>
          <p:cNvSpPr txBox="1"/>
          <p:nvPr/>
        </p:nvSpPr>
        <p:spPr>
          <a:xfrm>
            <a:off x="838200" y="681037"/>
            <a:ext cx="10515599" cy="600164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7221E29-EB73-334C-86D1-11CB571B376F}"/>
              </a:ext>
            </a:extLst>
          </p:cNvPr>
          <p:cNvSpPr/>
          <p:nvPr/>
        </p:nvSpPr>
        <p:spPr>
          <a:xfrm>
            <a:off x="10227499" y="681038"/>
            <a:ext cx="613775" cy="2638360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BUILD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86C5A7A-3C60-2B4B-AD8B-2E2464C5CCBE}"/>
              </a:ext>
            </a:extLst>
          </p:cNvPr>
          <p:cNvSpPr/>
          <p:nvPr/>
        </p:nvSpPr>
        <p:spPr>
          <a:xfrm>
            <a:off x="10227498" y="3538603"/>
            <a:ext cx="613775" cy="3144077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41826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don’t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send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deps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src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deps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cached</a:t>
            </a:r>
            <a:r>
              <a:rPr lang="pl-PL" sz="3200" dirty="0">
                <a:solidFill>
                  <a:schemeClr val="bg1"/>
                </a:solidFill>
              </a:rPr>
              <a:t> by Docker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Builds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reproducible</a:t>
            </a:r>
            <a:r>
              <a:rPr lang="pl-PL" sz="3200" dirty="0">
                <a:solidFill>
                  <a:schemeClr val="bg1"/>
                </a:solidFill>
              </a:rPr>
              <a:t> and do not </a:t>
            </a:r>
            <a:r>
              <a:rPr lang="pl-PL" sz="3200" dirty="0" err="1">
                <a:solidFill>
                  <a:schemeClr val="bg1"/>
                </a:solidFill>
              </a:rPr>
              <a:t>depends</a:t>
            </a:r>
            <a:r>
              <a:rPr lang="pl-PL" sz="3200" dirty="0">
                <a:solidFill>
                  <a:schemeClr val="bg1"/>
                </a:solidFill>
              </a:rPr>
              <a:t> on VM </a:t>
            </a:r>
            <a:r>
              <a:rPr lang="pl-PL" sz="3200" dirty="0" err="1">
                <a:solidFill>
                  <a:schemeClr val="bg1"/>
                </a:solidFill>
              </a:rPr>
              <a:t>where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phase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run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Pros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</a:p>
        </p:txBody>
      </p:sp>
    </p:spTree>
    <p:extLst>
      <p:ext uri="{BB962C8B-B14F-4D97-AF65-F5344CB8AC3E}">
        <p14:creationId xmlns:p14="http://schemas.microsoft.com/office/powerpoint/2010/main" val="29404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E58A4-ACFE-8446-9B7D-F77233ECB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768" b="3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Java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Ergonomics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52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java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-in-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container</a:t>
            </a:r>
            <a:endParaRPr lang="pl-PL" sz="4800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4400" dirty="0">
                <a:solidFill>
                  <a:schemeClr val="bg1"/>
                </a:solidFill>
              </a:rPr>
              <a:t>The JVM </a:t>
            </a:r>
            <a:r>
              <a:rPr lang="pl-PL" sz="4400" dirty="0" err="1">
                <a:solidFill>
                  <a:schemeClr val="bg1"/>
                </a:solidFill>
              </a:rPr>
              <a:t>has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plenty</a:t>
            </a:r>
            <a:r>
              <a:rPr lang="pl-PL" sz="4400" dirty="0">
                <a:solidFill>
                  <a:schemeClr val="bg1"/>
                </a:solidFill>
              </a:rPr>
              <a:t> of </a:t>
            </a:r>
            <a:r>
              <a:rPr lang="pl-PL" sz="4400" dirty="0" err="1">
                <a:solidFill>
                  <a:schemeClr val="bg1"/>
                </a:solidFill>
              </a:rPr>
              <a:t>ergonomics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which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are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based</a:t>
            </a:r>
            <a:r>
              <a:rPr lang="pl-PL" sz="4400" dirty="0">
                <a:solidFill>
                  <a:schemeClr val="bg1"/>
                </a:solidFill>
              </a:rPr>
              <a:t> on the </a:t>
            </a:r>
            <a:r>
              <a:rPr lang="pl-PL" sz="4400" dirty="0" err="1">
                <a:solidFill>
                  <a:schemeClr val="bg1"/>
                </a:solidFill>
              </a:rPr>
              <a:t>underlying</a:t>
            </a:r>
            <a:r>
              <a:rPr lang="pl-PL" sz="4400" dirty="0">
                <a:solidFill>
                  <a:schemeClr val="bg1"/>
                </a:solidFill>
              </a:rPr>
              <a:t> system</a:t>
            </a:r>
          </a:p>
          <a:p>
            <a:pPr lvl="1" fontAlgn="base"/>
            <a:r>
              <a:rPr lang="pl-PL" sz="4000" dirty="0">
                <a:solidFill>
                  <a:schemeClr val="bg1"/>
                </a:solidFill>
              </a:rPr>
              <a:t>Memory</a:t>
            </a: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CPUs</a:t>
            </a:r>
            <a:endParaRPr lang="pl-PL" sz="4000" dirty="0">
              <a:solidFill>
                <a:schemeClr val="bg1"/>
              </a:solidFill>
            </a:endParaRP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Exact</a:t>
            </a:r>
            <a:r>
              <a:rPr lang="pl-PL" sz="4000" dirty="0">
                <a:solidFill>
                  <a:schemeClr val="bg1"/>
                </a:solidFill>
              </a:rPr>
              <a:t> CPU model</a:t>
            </a: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Garbage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collector</a:t>
            </a:r>
            <a:endParaRPr lang="pl-PL" sz="4000" dirty="0">
              <a:solidFill>
                <a:schemeClr val="bg1"/>
              </a:solidFill>
            </a:endParaRPr>
          </a:p>
          <a:p>
            <a:pPr lvl="1" fontAlgn="base"/>
            <a:r>
              <a:rPr lang="pl-PL" sz="4000" dirty="0">
                <a:solidFill>
                  <a:schemeClr val="bg1"/>
                </a:solidFill>
              </a:rPr>
              <a:t>JIT </a:t>
            </a:r>
            <a:r>
              <a:rPr lang="pl-PL" sz="4000" dirty="0" err="1">
                <a:solidFill>
                  <a:schemeClr val="bg1"/>
                </a:solidFill>
              </a:rPr>
              <a:t>Optimizations</a:t>
            </a:r>
            <a:br>
              <a:rPr lang="pl-PL" sz="3200" dirty="0">
                <a:solidFill>
                  <a:schemeClr val="bg1"/>
                </a:solidFill>
              </a:rPr>
            </a:b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pl-PL" sz="3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3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</a:t>
            </a:r>
            <a:r>
              <a:rPr lang="pl-PL" sz="3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-XX:+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PrintFlagsFinal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-XX:+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PrintGCDetails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XshowSettings:VM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XX:NativeMemoryTracking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br>
              <a:rPr lang="pl-PL" sz="2800" dirty="0">
                <a:solidFill>
                  <a:schemeClr val="bg1"/>
                </a:solidFill>
              </a:rPr>
            </a:b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1F462-650F-CD47-9C27-9D8109D4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Java 8u121 and before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45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42D0C-C08C-5C4F-976F-610C265C9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There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is</a:t>
            </a:r>
            <a:r>
              <a:rPr lang="pl-PL" dirty="0">
                <a:solidFill>
                  <a:srgbClr val="FFFFFF"/>
                </a:solidFill>
              </a:rPr>
              <a:t> a </a:t>
            </a:r>
            <a:r>
              <a:rPr lang="pl-PL" dirty="0" err="1">
                <a:solidFill>
                  <a:srgbClr val="FFFFFF"/>
                </a:solidFill>
              </a:rPr>
              <a:t>hope</a:t>
            </a:r>
            <a:r>
              <a:rPr lang="pl-PL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222"/>
            <a:ext cx="10515600" cy="551304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Fabric8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2CEDB-7401-DD41-B0DA-21222702B67C}"/>
              </a:ext>
            </a:extLst>
          </p:cNvPr>
          <p:cNvSpPr txBox="1"/>
          <p:nvPr/>
        </p:nvSpPr>
        <p:spPr>
          <a:xfrm>
            <a:off x="838199" y="597397"/>
            <a:ext cx="10515599" cy="600164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Based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on the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limits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,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figure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out the max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number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of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core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we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should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utilize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core_limit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cpu.cfs_period_us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cpu.cfs_quota_us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cpu_period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cfs_quota_us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== -1 --&gt; no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restrictions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ne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-1 ];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calc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'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ceil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($1/$2)' 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")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max_memory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High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number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which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the max limit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until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which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memory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supposed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to be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unbounded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memory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memory.limit_in_bytes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max_mem_meminfo_kb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/proc/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meminfo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|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awk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'/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MemTotal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 {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print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$2}')"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max_mem_meminfo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expr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max_mem_meminfo_kb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D7BA7D"/>
                </a:solidFill>
                <a:latin typeface="Menlo" panose="020B0609030804020204" pitchFamily="49" charset="0"/>
              </a:rPr>
              <a:t>\*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1024)"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!= -1 ] &amp;&amp;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max_mem_meminfo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E655B-63D8-934D-ABDE-A4A87C8F46A0}"/>
              </a:ext>
            </a:extLst>
          </p:cNvPr>
          <p:cNvSpPr txBox="1"/>
          <p:nvPr/>
        </p:nvSpPr>
        <p:spPr>
          <a:xfrm>
            <a:off x="6095998" y="5914147"/>
            <a:ext cx="478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 err="1">
                <a:solidFill>
                  <a:schemeClr val="bg1"/>
                </a:solidFill>
              </a:rPr>
              <a:t>github.com</a:t>
            </a:r>
            <a:r>
              <a:rPr lang="pl-PL" dirty="0">
                <a:solidFill>
                  <a:schemeClr val="bg1"/>
                </a:solidFill>
              </a:rPr>
              <a:t>/fabric8io-images/run-</a:t>
            </a:r>
            <a:r>
              <a:rPr lang="pl-PL" dirty="0" err="1">
                <a:solidFill>
                  <a:schemeClr val="bg1"/>
                </a:solidFill>
              </a:rPr>
              <a:t>java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sh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41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69A84-065C-254C-9CF9-21FB2BDE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065" b="4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Java 9, 8u121+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2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CPU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 fontAlgn="base">
              <a:buNone/>
            </a:pPr>
            <a:r>
              <a:rPr lang="pl-PL" sz="2400" dirty="0">
                <a:solidFill>
                  <a:schemeClr val="accent1"/>
                </a:solidFill>
              </a:rPr>
              <a:t>	-</a:t>
            </a:r>
            <a:r>
              <a:rPr lang="pl-PL" sz="2400" dirty="0" err="1">
                <a:solidFill>
                  <a:schemeClr val="accent1"/>
                </a:solidFill>
              </a:rPr>
              <a:t>XX:ParallelGCThreads</a:t>
            </a:r>
            <a:r>
              <a:rPr lang="pl-PL" sz="2400" dirty="0"/>
              <a:t> </a:t>
            </a:r>
            <a:r>
              <a:rPr lang="pl-PL" sz="2400" dirty="0">
                <a:solidFill>
                  <a:schemeClr val="bg1"/>
                </a:solidFill>
              </a:rPr>
              <a:t>and</a:t>
            </a:r>
            <a:r>
              <a:rPr lang="pl-PL" sz="2400" dirty="0"/>
              <a:t> </a:t>
            </a:r>
            <a:r>
              <a:rPr lang="pl-PL" sz="2400" dirty="0">
                <a:solidFill>
                  <a:schemeClr val="accent1"/>
                </a:solidFill>
              </a:rPr>
              <a:t>-</a:t>
            </a:r>
            <a:r>
              <a:rPr lang="pl-PL" sz="2400" dirty="0" err="1">
                <a:solidFill>
                  <a:schemeClr val="accent1"/>
                </a:solidFill>
              </a:rPr>
              <a:t>XX:CICompilerCount</a:t>
            </a:r>
            <a:r>
              <a:rPr lang="pl-PL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are</a:t>
            </a:r>
            <a:r>
              <a:rPr lang="pl-PL" sz="2400" dirty="0">
                <a:solidFill>
                  <a:schemeClr val="bg1"/>
                </a:solidFill>
              </a:rPr>
              <a:t> set </a:t>
            </a:r>
            <a:r>
              <a:rPr lang="pl-PL" sz="2400" dirty="0" err="1">
                <a:solidFill>
                  <a:schemeClr val="bg1"/>
                </a:solidFill>
              </a:rPr>
              <a:t>based</a:t>
            </a:r>
            <a:r>
              <a:rPr lang="pl-PL" sz="2400" dirty="0">
                <a:solidFill>
                  <a:schemeClr val="bg1"/>
                </a:solidFill>
              </a:rPr>
              <a:t> on 	</a:t>
            </a:r>
            <a:r>
              <a:rPr lang="pl-PL" sz="2400" dirty="0" err="1">
                <a:solidFill>
                  <a:schemeClr val="bg1"/>
                </a:solidFill>
              </a:rPr>
              <a:t>Containers</a:t>
            </a:r>
            <a:r>
              <a:rPr lang="pl-PL" sz="2400" dirty="0">
                <a:solidFill>
                  <a:schemeClr val="bg1"/>
                </a:solidFill>
              </a:rPr>
              <a:t> CPU </a:t>
            </a:r>
            <a:r>
              <a:rPr lang="pl-PL" sz="2400" dirty="0" err="1">
                <a:solidFill>
                  <a:schemeClr val="bg1"/>
                </a:solidFill>
              </a:rPr>
              <a:t>limits</a:t>
            </a:r>
            <a:r>
              <a:rPr lang="pl-PL" sz="2400" dirty="0">
                <a:solidFill>
                  <a:schemeClr val="bg1"/>
                </a:solidFill>
              </a:rPr>
              <a:t> (</a:t>
            </a:r>
            <a:r>
              <a:rPr lang="pl-PL" sz="2400" dirty="0" err="1">
                <a:solidFill>
                  <a:schemeClr val="bg1"/>
                </a:solidFill>
              </a:rPr>
              <a:t>can</a:t>
            </a:r>
            <a:r>
              <a:rPr lang="pl-PL" sz="2400" dirty="0">
                <a:solidFill>
                  <a:schemeClr val="bg1"/>
                </a:solidFill>
              </a:rPr>
              <a:t> be </a:t>
            </a:r>
            <a:r>
              <a:rPr lang="pl-PL" sz="2400" dirty="0" err="1">
                <a:solidFill>
                  <a:schemeClr val="bg1"/>
                </a:solidFill>
              </a:rPr>
              <a:t>overridden</a:t>
            </a:r>
            <a:r>
              <a:rPr lang="pl-PL" sz="2400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calculated</a:t>
            </a:r>
            <a:r>
              <a:rPr lang="pl-PL" dirty="0">
                <a:solidFill>
                  <a:schemeClr val="bg1"/>
                </a:solidFill>
              </a:rPr>
              <a:t> from</a:t>
            </a:r>
            <a:r>
              <a:rPr lang="pl-PL" dirty="0"/>
              <a:t> </a:t>
            </a:r>
          </a:p>
          <a:p>
            <a:pPr marL="0" indent="0" fontAlgn="base">
              <a:buNone/>
            </a:pPr>
            <a:r>
              <a:rPr lang="pl-PL" dirty="0">
                <a:solidFill>
                  <a:schemeClr val="accent1"/>
                </a:solidFill>
              </a:rPr>
              <a:t>	--</a:t>
            </a:r>
            <a:r>
              <a:rPr lang="pl-PL" dirty="0" err="1">
                <a:solidFill>
                  <a:schemeClr val="accent1"/>
                </a:solidFill>
              </a:rPr>
              <a:t>cpuset-cpus</a:t>
            </a:r>
            <a:br>
              <a:rPr lang="pl-PL" dirty="0"/>
            </a:br>
            <a:endParaRPr lang="pl-PL" dirty="0"/>
          </a:p>
          <a:p>
            <a:pPr marL="0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Memory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 fontAlgn="base">
              <a:buNone/>
            </a:pPr>
            <a:r>
              <a:rPr lang="pl-PL" sz="2400" dirty="0">
                <a:solidFill>
                  <a:schemeClr val="accent1"/>
                </a:solidFill>
              </a:rPr>
              <a:t>	-XX:+</a:t>
            </a:r>
            <a:r>
              <a:rPr lang="pl-PL" sz="2400" dirty="0" err="1">
                <a:solidFill>
                  <a:schemeClr val="accent1"/>
                </a:solidFill>
              </a:rPr>
              <a:t>UnlockExperimentalVMOptions</a:t>
            </a:r>
            <a:r>
              <a:rPr lang="pl-PL" sz="2400" dirty="0">
                <a:solidFill>
                  <a:schemeClr val="accent1"/>
                </a:solidFill>
              </a:rPr>
              <a:t> </a:t>
            </a:r>
          </a:p>
          <a:p>
            <a:pPr marL="0" indent="0" fontAlgn="base">
              <a:buNone/>
            </a:pPr>
            <a:r>
              <a:rPr lang="pl-PL" sz="2400" dirty="0">
                <a:solidFill>
                  <a:schemeClr val="accent1"/>
                </a:solidFill>
              </a:rPr>
              <a:t>	-XX:+</a:t>
            </a:r>
            <a:r>
              <a:rPr lang="pl-PL" sz="2400" dirty="0" err="1">
                <a:solidFill>
                  <a:schemeClr val="accent1"/>
                </a:solidFill>
              </a:rPr>
              <a:t>UseCGroupMemoryLimitForHeap</a:t>
            </a:r>
            <a:r>
              <a:rPr lang="pl-PL" sz="2400" dirty="0"/>
              <a:t> </a:t>
            </a:r>
          </a:p>
          <a:p>
            <a:pPr marL="0" indent="0" fontAlgn="base">
              <a:buNone/>
            </a:pPr>
            <a:r>
              <a:rPr lang="pl-PL" sz="2400" dirty="0">
                <a:solidFill>
                  <a:schemeClr val="accent1"/>
                </a:solidFill>
              </a:rPr>
              <a:t>	-</a:t>
            </a:r>
            <a:r>
              <a:rPr lang="pl-PL" sz="2400" dirty="0" err="1">
                <a:solidFill>
                  <a:schemeClr val="accent1"/>
                </a:solidFill>
              </a:rPr>
              <a:t>XX:MaxRAMFraction</a:t>
            </a:r>
            <a:r>
              <a:rPr lang="pl-PL" sz="2400" dirty="0"/>
              <a:t> 	</a:t>
            </a:r>
            <a:r>
              <a:rPr lang="pl-PL" sz="2400" dirty="0">
                <a:solidFill>
                  <a:schemeClr val="bg1"/>
                </a:solidFill>
              </a:rPr>
              <a:t>to 2 (</a:t>
            </a:r>
            <a:r>
              <a:rPr lang="pl-PL" sz="2400" dirty="0" err="1">
                <a:solidFill>
                  <a:schemeClr val="bg1"/>
                </a:solidFill>
              </a:rPr>
              <a:t>default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is</a:t>
            </a:r>
            <a:r>
              <a:rPr lang="pl-PL" sz="2400" dirty="0">
                <a:solidFill>
                  <a:schemeClr val="bg1"/>
                </a:solidFill>
              </a:rPr>
              <a:t> 4)</a:t>
            </a: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9, 8u121+</a:t>
            </a:r>
          </a:p>
        </p:txBody>
      </p:sp>
    </p:spTree>
    <p:extLst>
      <p:ext uri="{BB962C8B-B14F-4D97-AF65-F5344CB8AC3E}">
        <p14:creationId xmlns:p14="http://schemas.microsoft.com/office/powerpoint/2010/main" val="304053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6A4F0-63AB-A74F-8561-316332D2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95" b="16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Java 10+, 8u191+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9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awareness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Improve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heap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memory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allocations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400" dirty="0">
                <a:solidFill>
                  <a:schemeClr val="accent1"/>
                </a:solidFill>
              </a:rPr>
              <a:t>JDK-8196595</a:t>
            </a:r>
            <a:r>
              <a:rPr lang="pl-PL" dirty="0">
                <a:solidFill>
                  <a:schemeClr val="bg1"/>
                </a:solidFill>
              </a:rPr>
              <a:t>]:</a:t>
            </a: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XX:InitialRAMPercentage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XX:MaxRAMPercentage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sz="2800" dirty="0">
                <a:solidFill>
                  <a:schemeClr val="bg1"/>
                </a:solidFill>
              </a:rPr>
              <a:t>and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XX:MinRAMPercentage</a:t>
            </a:r>
            <a:endParaRPr lang="pl-PL" dirty="0">
              <a:solidFill>
                <a:schemeClr val="accent1"/>
              </a:solidFill>
            </a:endParaRP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XX:InitialRAMFraction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XX:MaxRAMFraction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sz="2800" dirty="0">
                <a:solidFill>
                  <a:schemeClr val="bg1"/>
                </a:solidFill>
              </a:rPr>
              <a:t>and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XX:MinRAMFraction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Deprecated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total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CPUs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to the Java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calculated</a:t>
            </a:r>
            <a:r>
              <a:rPr lang="pl-PL" dirty="0">
                <a:solidFill>
                  <a:schemeClr val="bg1"/>
                </a:solidFill>
              </a:rPr>
              <a:t> from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cpus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cpu-shares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cpu-quota</a:t>
            </a:r>
            <a:r>
              <a:rPr lang="pl-PL" sz="2400" dirty="0">
                <a:solidFill>
                  <a:schemeClr val="accent1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[</a:t>
            </a:r>
            <a:r>
              <a:rPr lang="pl-PL" sz="2400" dirty="0">
                <a:solidFill>
                  <a:schemeClr val="accent1"/>
                </a:solidFill>
              </a:rPr>
              <a:t>JDK-8146115</a:t>
            </a:r>
            <a:r>
              <a:rPr lang="pl-PL" sz="2400" dirty="0">
                <a:solidFill>
                  <a:schemeClr val="bg1"/>
                </a:solidFill>
              </a:rPr>
              <a:t>]</a:t>
            </a:r>
          </a:p>
          <a:p>
            <a:pPr lvl="1" fontAlgn="base"/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-XX:-</a:t>
            </a:r>
            <a:r>
              <a:rPr lang="pl-PL" dirty="0" err="1">
                <a:solidFill>
                  <a:schemeClr val="accent1"/>
                </a:solidFill>
              </a:rPr>
              <a:t>UseContainerSupport</a:t>
            </a:r>
            <a:r>
              <a:rPr lang="pl-PL" dirty="0">
                <a:solidFill>
                  <a:schemeClr val="bg1"/>
                </a:solidFill>
              </a:rPr>
              <a:t> to return to the </a:t>
            </a:r>
            <a:r>
              <a:rPr lang="pl-PL" dirty="0" err="1">
                <a:solidFill>
                  <a:schemeClr val="bg1"/>
                </a:solidFill>
              </a:rPr>
              <a:t>old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behavior</a:t>
            </a:r>
            <a:endParaRPr lang="pl-PL" dirty="0">
              <a:solidFill>
                <a:schemeClr val="bg1"/>
              </a:solidFill>
            </a:endParaRPr>
          </a:p>
          <a:p>
            <a:pPr lvl="1" fontAlgn="base"/>
            <a:r>
              <a:rPr lang="pl-PL" dirty="0">
                <a:solidFill>
                  <a:schemeClr val="bg1"/>
                </a:solidFill>
              </a:rPr>
              <a:t># </a:t>
            </a:r>
            <a:r>
              <a:rPr lang="pl-PL" dirty="0" err="1">
                <a:solidFill>
                  <a:schemeClr val="bg1"/>
                </a:solidFill>
              </a:rPr>
              <a:t>processors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the JVM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internally</a:t>
            </a:r>
            <a:r>
              <a:rPr lang="pl-PL" dirty="0">
                <a:solidFill>
                  <a:schemeClr val="bg1"/>
                </a:solidFill>
              </a:rPr>
              <a:t> 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XX:ActiveProcessorCount</a:t>
            </a:r>
            <a:endParaRPr lang="pl-PL" dirty="0">
              <a:solidFill>
                <a:schemeClr val="accent1"/>
              </a:solidFill>
            </a:endParaRP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Attach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linux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became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relative</a:t>
            </a:r>
            <a:r>
              <a:rPr lang="pl-PL" dirty="0">
                <a:solidFill>
                  <a:schemeClr val="bg1"/>
                </a:solidFill>
              </a:rPr>
              <a:t> to</a:t>
            </a:r>
            <a:r>
              <a:rPr lang="pl-PL" sz="2400" dirty="0">
                <a:solidFill>
                  <a:schemeClr val="bg1"/>
                </a:solidFill>
              </a:rPr>
              <a:t> /proc/</a:t>
            </a:r>
            <a:r>
              <a:rPr lang="pl-PL" sz="2400" dirty="0" err="1">
                <a:solidFill>
                  <a:schemeClr val="bg1"/>
                </a:solidFill>
              </a:rPr>
              <a:t>pid</a:t>
            </a:r>
            <a:r>
              <a:rPr lang="pl-PL" sz="2400" dirty="0">
                <a:solidFill>
                  <a:schemeClr val="bg1"/>
                </a:solidFill>
              </a:rPr>
              <a:t>/</a:t>
            </a:r>
            <a:r>
              <a:rPr lang="pl-PL" sz="2400" dirty="0" err="1">
                <a:solidFill>
                  <a:schemeClr val="bg1"/>
                </a:solidFill>
              </a:rPr>
              <a:t>root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and </a:t>
            </a:r>
            <a:r>
              <a:rPr lang="pl-PL" dirty="0" err="1">
                <a:solidFill>
                  <a:schemeClr val="bg1"/>
                </a:solidFill>
              </a:rPr>
              <a:t>namespace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aware</a:t>
            </a:r>
            <a:r>
              <a:rPr lang="pl-PL" sz="2400" dirty="0">
                <a:solidFill>
                  <a:schemeClr val="bg1"/>
                </a:solidFill>
              </a:rPr>
              <a:t>  (</a:t>
            </a:r>
            <a:r>
              <a:rPr lang="pl-PL" sz="2400" dirty="0" err="1">
                <a:solidFill>
                  <a:schemeClr val="bg1"/>
                </a:solidFill>
              </a:rPr>
              <a:t>jcmd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 err="1">
                <a:solidFill>
                  <a:schemeClr val="bg1"/>
                </a:solidFill>
              </a:rPr>
              <a:t>jstack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 err="1">
                <a:solidFill>
                  <a:schemeClr val="bg1"/>
                </a:solidFill>
              </a:rPr>
              <a:t>etc</a:t>
            </a:r>
            <a:r>
              <a:rPr lang="pl-PL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10+, 8u191+</a:t>
            </a:r>
          </a:p>
        </p:txBody>
      </p:sp>
    </p:spTree>
    <p:extLst>
      <p:ext uri="{BB962C8B-B14F-4D97-AF65-F5344CB8AC3E}">
        <p14:creationId xmlns:p14="http://schemas.microsoft.com/office/powerpoint/2010/main" val="23017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8D549-011E-5044-8B53-8F304E76A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Java 11+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5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More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container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awareness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Removes</a:t>
            </a:r>
            <a:r>
              <a:rPr lang="pl-PL" sz="3600" dirty="0"/>
              <a:t> </a:t>
            </a:r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UnlockExperimentalVMOptions</a:t>
            </a:r>
            <a:r>
              <a:rPr lang="pl-PL" dirty="0">
                <a:solidFill>
                  <a:schemeClr val="bg1"/>
                </a:solidFill>
              </a:rPr>
              <a:t>, -</a:t>
            </a:r>
            <a:r>
              <a:rPr lang="pl-PL" dirty="0">
                <a:solidFill>
                  <a:schemeClr val="accent1"/>
                </a:solidFill>
              </a:rPr>
              <a:t>XX:+</a:t>
            </a:r>
            <a:r>
              <a:rPr lang="pl-PL" dirty="0" err="1">
                <a:solidFill>
                  <a:schemeClr val="accent1"/>
                </a:solidFill>
              </a:rPr>
              <a:t>UseCGroupMemoryLimitForHeap</a:t>
            </a:r>
            <a:r>
              <a:rPr lang="pl-PL" dirty="0"/>
              <a:t> </a:t>
            </a:r>
            <a:r>
              <a:rPr lang="pl-PL" sz="3600" dirty="0">
                <a:solidFill>
                  <a:schemeClr val="bg1"/>
                </a:solidFill>
              </a:rPr>
              <a:t>[</a:t>
            </a:r>
            <a:r>
              <a:rPr lang="pl-PL" dirty="0">
                <a:solidFill>
                  <a:schemeClr val="accent1"/>
                </a:solidFill>
              </a:rPr>
              <a:t>JDK-8194086</a:t>
            </a:r>
            <a:r>
              <a:rPr lang="pl-PL" sz="3600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jcmd</a:t>
            </a:r>
            <a:r>
              <a:rPr lang="pl-PL" dirty="0">
                <a:solidFill>
                  <a:schemeClr val="bg1"/>
                </a:solidFill>
              </a:rPr>
              <a:t> -l and </a:t>
            </a:r>
            <a:r>
              <a:rPr lang="pl-PL" dirty="0" err="1">
                <a:solidFill>
                  <a:schemeClr val="bg1"/>
                </a:solidFill>
              </a:rPr>
              <a:t>jps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commands</a:t>
            </a:r>
            <a:r>
              <a:rPr lang="pl-PL" dirty="0">
                <a:solidFill>
                  <a:schemeClr val="bg1"/>
                </a:solidFill>
              </a:rPr>
              <a:t> do not list </a:t>
            </a:r>
            <a:r>
              <a:rPr lang="pl-PL" dirty="0" err="1">
                <a:solidFill>
                  <a:schemeClr val="bg1"/>
                </a:solidFill>
              </a:rPr>
              <a:t>JVMs</a:t>
            </a:r>
            <a:r>
              <a:rPr lang="pl-PL" dirty="0">
                <a:solidFill>
                  <a:schemeClr val="bg1"/>
                </a:solidFill>
              </a:rPr>
              <a:t> in Docker </a:t>
            </a:r>
            <a:r>
              <a:rPr lang="pl-PL" dirty="0" err="1">
                <a:solidFill>
                  <a:schemeClr val="bg1"/>
                </a:solidFill>
              </a:rPr>
              <a:t>containers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000" dirty="0">
                <a:solidFill>
                  <a:schemeClr val="accent1"/>
                </a:solidFill>
              </a:rPr>
              <a:t>JDK-8193710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XshowSettings:system</a:t>
            </a:r>
            <a:r>
              <a:rPr lang="pl-PL" dirty="0">
                <a:solidFill>
                  <a:schemeClr val="bg1"/>
                </a:solidFill>
              </a:rPr>
              <a:t>) [</a:t>
            </a:r>
            <a:r>
              <a:rPr lang="pl-PL" sz="2000" dirty="0">
                <a:solidFill>
                  <a:schemeClr val="accent1"/>
                </a:solidFill>
              </a:rPr>
              <a:t>JDK-8204107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Update CPU </a:t>
            </a:r>
            <a:r>
              <a:rPr lang="pl-PL" dirty="0" err="1">
                <a:solidFill>
                  <a:schemeClr val="bg1"/>
                </a:solidFill>
              </a:rPr>
              <a:t>count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algorithm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both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cpu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shares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000" dirty="0">
                <a:solidFill>
                  <a:schemeClr val="accent1"/>
                </a:solidFill>
              </a:rPr>
              <a:t>JDK-8197867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PreferContainerQuotaForCPUCount</a:t>
            </a:r>
            <a:endParaRPr lang="pl-PL" sz="3200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11+</a:t>
            </a:r>
          </a:p>
        </p:txBody>
      </p:sp>
    </p:spTree>
    <p:extLst>
      <p:ext uri="{BB962C8B-B14F-4D97-AF65-F5344CB8AC3E}">
        <p14:creationId xmlns:p14="http://schemas.microsoft.com/office/powerpoint/2010/main" val="49368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B7B83-8A16-8440-AD99-2FAD403D0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10" b="98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Build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394442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really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change</a:t>
            </a:r>
            <a:r>
              <a:rPr lang="pl-PL" sz="3200" dirty="0">
                <a:solidFill>
                  <a:schemeClr val="bg1"/>
                </a:solidFill>
              </a:rPr>
              <a:t> the Java version in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to modern one – User Fabric8 </a:t>
            </a:r>
            <a:r>
              <a:rPr lang="pl-PL" sz="3200" dirty="0" err="1">
                <a:solidFill>
                  <a:schemeClr val="bg1"/>
                </a:solidFill>
              </a:rPr>
              <a:t>Script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wrap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execution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</a:t>
            </a:r>
            <a:endParaRPr lang="pl-PL" sz="32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Start with </a:t>
            </a:r>
            <a:r>
              <a:rPr lang="pl-PL" sz="3200" dirty="0" err="1">
                <a:solidFill>
                  <a:schemeClr val="bg1"/>
                </a:solidFill>
              </a:rPr>
              <a:t>java</a:t>
            </a:r>
            <a:r>
              <a:rPr lang="pl-PL" sz="3200" dirty="0">
                <a:solidFill>
                  <a:schemeClr val="bg1"/>
                </a:solidFill>
              </a:rPr>
              <a:t> 11 </a:t>
            </a:r>
          </a:p>
          <a:p>
            <a:pPr lvl="1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least</a:t>
            </a:r>
            <a:r>
              <a:rPr lang="pl-PL" sz="3200" dirty="0">
                <a:solidFill>
                  <a:schemeClr val="bg1"/>
                </a:solidFill>
              </a:rPr>
              <a:t> 8u191+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E5A6C-466C-5E40-92C6-294039165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845" b="68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Security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2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Know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Vulnerability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scanning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eg</a:t>
            </a:r>
            <a:r>
              <a:rPr lang="pl-PL" dirty="0">
                <a:solidFill>
                  <a:schemeClr val="bg1"/>
                </a:solidFill>
              </a:rPr>
              <a:t>. Clair</a:t>
            </a: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Docker Content Trust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Minimal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OS (</a:t>
            </a:r>
            <a:r>
              <a:rPr lang="pl-PL" dirty="0" err="1">
                <a:solidFill>
                  <a:schemeClr val="bg1"/>
                </a:solidFill>
              </a:rPr>
              <a:t>Minimal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surface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Monitoring &amp; Auditing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543844-79E7-2B44-B849-68DCE1264F18}"/>
              </a:ext>
            </a:extLst>
          </p:cNvPr>
          <p:cNvSpPr txBox="1">
            <a:spLocks/>
          </p:cNvSpPr>
          <p:nvPr/>
        </p:nvSpPr>
        <p:spPr>
          <a:xfrm>
            <a:off x="838200" y="178804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1"/>
              </a:buClr>
              <a:buNone/>
            </a:pPr>
            <a:r>
              <a:rPr lang="pl-PL" sz="3200" dirty="0">
                <a:solidFill>
                  <a:schemeClr val="bg1"/>
                </a:solidFill>
              </a:rPr>
              <a:t>Limit </a:t>
            </a:r>
            <a:r>
              <a:rPr lang="pl-PL" sz="3200" dirty="0" err="1">
                <a:solidFill>
                  <a:schemeClr val="bg1"/>
                </a:solidFill>
              </a:rPr>
              <a:t>privileges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Change</a:t>
            </a:r>
            <a:r>
              <a:rPr lang="pl-PL" sz="3200" dirty="0">
                <a:solidFill>
                  <a:schemeClr val="bg1"/>
                </a:solidFill>
              </a:rPr>
              <a:t> USER to </a:t>
            </a:r>
            <a:r>
              <a:rPr lang="pl-PL" sz="3200" dirty="0">
                <a:solidFill>
                  <a:schemeClr val="accent2"/>
                </a:solidFill>
              </a:rPr>
              <a:t>non-</a:t>
            </a:r>
            <a:r>
              <a:rPr lang="pl-PL" sz="3200" dirty="0" err="1">
                <a:solidFill>
                  <a:schemeClr val="accent2"/>
                </a:solidFill>
              </a:rPr>
              <a:t>root</a:t>
            </a:r>
            <a:endParaRPr lang="pl-PL" sz="3200" dirty="0">
              <a:solidFill>
                <a:schemeClr val="accent2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Run </a:t>
            </a:r>
            <a:r>
              <a:rPr lang="pl-PL" sz="3200" dirty="0" err="1">
                <a:solidFill>
                  <a:schemeClr val="bg1"/>
                </a:solidFill>
              </a:rPr>
              <a:t>container</a:t>
            </a:r>
            <a:r>
              <a:rPr lang="pl-PL" sz="3200" dirty="0">
                <a:solidFill>
                  <a:schemeClr val="bg1"/>
                </a:solidFill>
              </a:rPr>
              <a:t> with </a:t>
            </a:r>
            <a:r>
              <a:rPr lang="pl-PL" sz="3200" dirty="0" err="1">
                <a:solidFill>
                  <a:schemeClr val="accent2"/>
                </a:solidFill>
              </a:rPr>
              <a:t>read-only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filesystems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Limit </a:t>
            </a:r>
            <a:r>
              <a:rPr lang="pl-PL" sz="3200" dirty="0" err="1">
                <a:solidFill>
                  <a:schemeClr val="bg1"/>
                </a:solidFill>
              </a:rPr>
              <a:t>resources</a:t>
            </a:r>
            <a:endParaRPr lang="pl-PL" sz="3200" dirty="0">
              <a:solidFill>
                <a:schemeClr val="bg1"/>
              </a:solidFill>
            </a:endParaRPr>
          </a:p>
          <a:p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3284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0"/>
            <a:ext cx="10515600" cy="574327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1764-3731-DA42-BE39-7F7276406D47}"/>
              </a:ext>
            </a:extLst>
          </p:cNvPr>
          <p:cNvSpPr txBox="1"/>
          <p:nvPr/>
        </p:nvSpPr>
        <p:spPr>
          <a:xfrm>
            <a:off x="687888" y="889843"/>
            <a:ext cx="10515599" cy="54476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addgroup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-S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&amp;&amp;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adduser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-S -G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BA42FDB-AEE4-A641-958E-91565D42A6DB}"/>
              </a:ext>
            </a:extLst>
          </p:cNvPr>
          <p:cNvSpPr/>
          <p:nvPr/>
        </p:nvSpPr>
        <p:spPr>
          <a:xfrm>
            <a:off x="4860098" y="3131507"/>
            <a:ext cx="388307" cy="776613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508E2-AD58-154D-ABC9-AD93B69DD1C2}"/>
              </a:ext>
            </a:extLst>
          </p:cNvPr>
          <p:cNvSpPr txBox="1"/>
          <p:nvPr/>
        </p:nvSpPr>
        <p:spPr>
          <a:xfrm>
            <a:off x="5343871" y="333514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1464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Clair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open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project</a:t>
            </a:r>
            <a:r>
              <a:rPr lang="pl-PL" dirty="0">
                <a:solidFill>
                  <a:schemeClr val="bg1"/>
                </a:solidFill>
              </a:rPr>
              <a:t> for the 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analysis</a:t>
            </a:r>
            <a:r>
              <a:rPr lang="pl-PL" dirty="0">
                <a:solidFill>
                  <a:schemeClr val="bg1"/>
                </a:solidFill>
              </a:rPr>
              <a:t> of </a:t>
            </a:r>
            <a:r>
              <a:rPr lang="pl-PL" dirty="0" err="1">
                <a:solidFill>
                  <a:schemeClr val="bg1"/>
                </a:solidFill>
              </a:rPr>
              <a:t>vulnerabilities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In </a:t>
            </a:r>
            <a:r>
              <a:rPr lang="pl-PL" dirty="0" err="1">
                <a:solidFill>
                  <a:schemeClr val="bg1"/>
                </a:solidFill>
              </a:rPr>
              <a:t>regular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intervals</a:t>
            </a:r>
            <a:r>
              <a:rPr lang="pl-PL" dirty="0">
                <a:solidFill>
                  <a:schemeClr val="bg1"/>
                </a:solidFill>
              </a:rPr>
              <a:t>, Clair </a:t>
            </a:r>
            <a:r>
              <a:rPr lang="pl-PL" dirty="0" err="1">
                <a:solidFill>
                  <a:schemeClr val="bg1"/>
                </a:solidFill>
              </a:rPr>
              <a:t>ingests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vulnerability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metadata</a:t>
            </a:r>
            <a:r>
              <a:rPr lang="pl-PL" dirty="0">
                <a:solidFill>
                  <a:schemeClr val="bg1"/>
                </a:solidFill>
              </a:rPr>
              <a:t> from a </a:t>
            </a:r>
            <a:r>
              <a:rPr lang="pl-PL" dirty="0" err="1">
                <a:solidFill>
                  <a:schemeClr val="bg1"/>
                </a:solidFill>
              </a:rPr>
              <a:t>configured</a:t>
            </a:r>
            <a:r>
              <a:rPr lang="pl-PL" dirty="0">
                <a:solidFill>
                  <a:schemeClr val="bg1"/>
                </a:solidFill>
              </a:rPr>
              <a:t> set of </a:t>
            </a:r>
            <a:r>
              <a:rPr lang="pl-PL" dirty="0" err="1">
                <a:solidFill>
                  <a:schemeClr val="bg1"/>
                </a:solidFill>
              </a:rPr>
              <a:t>sources</a:t>
            </a:r>
            <a:r>
              <a:rPr lang="pl-PL" dirty="0">
                <a:solidFill>
                  <a:schemeClr val="bg1"/>
                </a:solidFill>
              </a:rPr>
              <a:t> and stores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database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Clients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the Clair API to </a:t>
            </a:r>
            <a:r>
              <a:rPr lang="pl-PL" dirty="0" err="1">
                <a:solidFill>
                  <a:schemeClr val="bg1"/>
                </a:solidFill>
              </a:rPr>
              <a:t>query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database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vulnerabilities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particular</a:t>
            </a:r>
            <a:r>
              <a:rPr lang="pl-PL" dirty="0">
                <a:solidFill>
                  <a:schemeClr val="bg1"/>
                </a:solidFill>
              </a:rPr>
              <a:t> image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Clair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8496D-4035-004F-A7EA-A43C3120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736" y="5240425"/>
            <a:ext cx="2887538" cy="9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538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402915"/>
            <a:ext cx="10515600" cy="4761522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Client for Clair - 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github.com/arminc/clair-scanner</a:t>
            </a:r>
            <a:endParaRPr lang="pl-PL" dirty="0">
              <a:solidFill>
                <a:schemeClr val="accent2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Usage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fontAlgn="base"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52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Clair-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Scanner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15B22-519F-FD4C-B872-BC5943012E30}"/>
              </a:ext>
            </a:extLst>
          </p:cNvPr>
          <p:cNvSpPr txBox="1"/>
          <p:nvPr/>
        </p:nvSpPr>
        <p:spPr>
          <a:xfrm>
            <a:off x="1085589" y="2459504"/>
            <a:ext cx="9237141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alpine:3.5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2017/09/24 11:20:24 [INFO] Start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2017/09/24 11:20:24 [INFO] Server </a:t>
            </a:r>
            <a:r>
              <a:rPr lang="pl-PL" sz="2400" dirty="0" err="1">
                <a:solidFill>
                  <a:schemeClr val="bg1"/>
                </a:solidFill>
              </a:rPr>
              <a:t>listening</a:t>
            </a:r>
            <a:r>
              <a:rPr lang="pl-PL" sz="2400" dirty="0">
                <a:solidFill>
                  <a:schemeClr val="bg1"/>
                </a:solidFill>
              </a:rPr>
              <a:t> on port 9279 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2017/09/24 11:20:24 [INFO] </a:t>
            </a:r>
            <a:r>
              <a:rPr lang="pl-PL" sz="2400" dirty="0" err="1">
                <a:solidFill>
                  <a:schemeClr val="bg1"/>
                </a:solidFill>
              </a:rPr>
              <a:t>Analyzing</a:t>
            </a:r>
            <a:r>
              <a:rPr lang="pl-PL" sz="2400" dirty="0">
                <a:solidFill>
                  <a:schemeClr val="bg1"/>
                </a:solidFill>
              </a:rPr>
              <a:t> 693bdf455e7bf0952f8a4539131 2017/09/24 11:20:24 [INFO] Image [alpine:3.5] not </a:t>
            </a:r>
            <a:r>
              <a:rPr lang="pl-PL" sz="2400" dirty="0" err="1">
                <a:solidFill>
                  <a:schemeClr val="bg1"/>
                </a:solidFill>
              </a:rPr>
              <a:t>vulnerable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47A44-3804-2345-BCD3-0417AAE4D186}"/>
              </a:ext>
            </a:extLst>
          </p:cNvPr>
          <p:cNvSpPr txBox="1"/>
          <p:nvPr/>
        </p:nvSpPr>
        <p:spPr>
          <a:xfrm>
            <a:off x="1085589" y="4553883"/>
            <a:ext cx="9237141" cy="230832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alpine:3.4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2019/09/24 11:16:41 [INFO] Start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2019/09/24 11:16:41 [INFO] Server </a:t>
            </a:r>
            <a:r>
              <a:rPr lang="pl-PL" sz="2400" dirty="0" err="1">
                <a:solidFill>
                  <a:schemeClr val="bg1"/>
                </a:solidFill>
              </a:rPr>
              <a:t>listening</a:t>
            </a:r>
            <a:r>
              <a:rPr lang="pl-PL" sz="2400" dirty="0">
                <a:solidFill>
                  <a:schemeClr val="bg1"/>
                </a:solidFill>
              </a:rPr>
              <a:t> on port 9279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2019/09/24 11:16:41 [INFO] </a:t>
            </a:r>
            <a:r>
              <a:rPr lang="pl-PL" sz="2400" dirty="0" err="1">
                <a:solidFill>
                  <a:schemeClr val="bg1"/>
                </a:solidFill>
              </a:rPr>
              <a:t>Analyzing</a:t>
            </a:r>
            <a:r>
              <a:rPr lang="pl-PL" sz="2400" dirty="0">
                <a:solidFill>
                  <a:schemeClr val="bg1"/>
                </a:solidFill>
              </a:rPr>
              <a:t> 693bdf455e7bf0952f8a45131323 2017/09/24 11:16:41 [CRIT] Image </a:t>
            </a:r>
            <a:r>
              <a:rPr lang="pl-PL" sz="2400" dirty="0" err="1">
                <a:solidFill>
                  <a:schemeClr val="bg1"/>
                </a:solidFill>
              </a:rPr>
              <a:t>contains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unapproved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vulnerabilities</a:t>
            </a:r>
            <a:r>
              <a:rPr lang="pl-PL" sz="2400" dirty="0">
                <a:solidFill>
                  <a:schemeClr val="bg1"/>
                </a:solidFill>
              </a:rPr>
              <a:t>: [CVE-2016-9840 CVE-2016-9841 CVE-2016-9842 CVE-2016-9843]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06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>
                <a:solidFill>
                  <a:schemeClr val="bg1"/>
                </a:solidFill>
              </a:rPr>
              <a:t>Google JIB</a:t>
            </a:r>
            <a:endParaRPr lang="pl-PL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FB2FF-A045-A44F-BA58-3D59BBDF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915107"/>
            <a:ext cx="4047843" cy="16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5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Docker </a:t>
            </a:r>
            <a:r>
              <a:rPr lang="pl-PL" sz="3200" dirty="0" err="1">
                <a:solidFill>
                  <a:schemeClr val="bg1"/>
                </a:solidFill>
              </a:rPr>
              <a:t>best-practicies</a:t>
            </a:r>
            <a:r>
              <a:rPr lang="pl-PL" sz="3200" dirty="0">
                <a:solidFill>
                  <a:schemeClr val="bg1"/>
                </a:solidFill>
              </a:rPr>
              <a:t> in one place</a:t>
            </a: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Creates</a:t>
            </a:r>
            <a:r>
              <a:rPr lang="pl-PL" sz="3200" dirty="0">
                <a:solidFill>
                  <a:schemeClr val="bg1"/>
                </a:solidFill>
              </a:rPr>
              <a:t> Docker image</a:t>
            </a:r>
          </a:p>
          <a:p>
            <a:pPr fontAlgn="base"/>
            <a:r>
              <a:rPr lang="pl-PL" sz="3200" dirty="0">
                <a:solidFill>
                  <a:schemeClr val="bg1"/>
                </a:solidFill>
              </a:rPr>
              <a:t>But no </a:t>
            </a:r>
            <a:r>
              <a:rPr lang="pl-PL" sz="3200" dirty="0" err="1">
                <a:solidFill>
                  <a:schemeClr val="bg1"/>
                </a:solidFill>
              </a:rPr>
              <a:t>Dockerfile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required</a:t>
            </a:r>
            <a:endParaRPr lang="pl-PL" sz="3200" dirty="0">
              <a:solidFill>
                <a:schemeClr val="bg1"/>
              </a:solidFill>
            </a:endParaRP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Baseon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2400" dirty="0" err="1">
                <a:solidFill>
                  <a:schemeClr val="accent1"/>
                </a:solidFill>
                <a:latin typeface="Menlo" panose="020B0609030804020204" pitchFamily="49" charset="0"/>
              </a:rPr>
              <a:t>gcr.io</a:t>
            </a:r>
            <a:r>
              <a:rPr lang="pl-PL" sz="2400" dirty="0">
                <a:solidFill>
                  <a:schemeClr val="accent1"/>
                </a:solidFill>
                <a:latin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accent1"/>
                </a:solidFill>
                <a:latin typeface="Menlo" panose="020B0609030804020204" pitchFamily="49" charset="0"/>
              </a:rPr>
              <a:t>distroless</a:t>
            </a:r>
            <a:r>
              <a:rPr lang="pl-PL" sz="2400" dirty="0">
                <a:solidFill>
                  <a:schemeClr val="accent1"/>
                </a:solidFill>
                <a:latin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accent1"/>
                </a:solidFill>
                <a:latin typeface="Menlo" panose="020B0609030804020204" pitchFamily="49" charset="0"/>
              </a:rPr>
              <a:t>java</a:t>
            </a:r>
            <a:endParaRPr lang="pl-PL" sz="2400" dirty="0">
              <a:solidFill>
                <a:schemeClr val="accent1"/>
              </a:solidFill>
            </a:endParaRP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Gradle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Maven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plugins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/>
            <a:r>
              <a:rPr lang="pl-PL" sz="3200" dirty="0">
                <a:solidFill>
                  <a:schemeClr val="bg1"/>
                </a:solidFill>
              </a:rPr>
              <a:t>Open-</a:t>
            </a:r>
            <a:r>
              <a:rPr lang="pl-PL" sz="3200" dirty="0" err="1">
                <a:solidFill>
                  <a:schemeClr val="bg1"/>
                </a:solidFill>
              </a:rPr>
              <a:t>sourced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github.com/GoogleContainerTools/jib</a:t>
            </a:r>
            <a:endParaRPr lang="pl-PL" sz="3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</p:txBody>
      </p:sp>
    </p:spTree>
    <p:extLst>
      <p:ext uri="{BB962C8B-B14F-4D97-AF65-F5344CB8AC3E}">
        <p14:creationId xmlns:p14="http://schemas.microsoft.com/office/powerpoint/2010/main" val="103296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l-PL" sz="3200" dirty="0" err="1">
                <a:solidFill>
                  <a:schemeClr val="bg1"/>
                </a:solidFill>
              </a:rPr>
              <a:t>Maven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1839B-701F-3E45-8EC1-77427E9CFB7E}"/>
              </a:ext>
            </a:extLst>
          </p:cNvPr>
          <p:cNvSpPr txBox="1"/>
          <p:nvPr/>
        </p:nvSpPr>
        <p:spPr>
          <a:xfrm>
            <a:off x="0" y="2797887"/>
            <a:ext cx="12192000" cy="323165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build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plugins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groupId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com.google.cloud.tools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groupId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artifactId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jib-maven-plugin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artifactId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version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1.6.1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version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configuration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to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docker.io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:${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env.DOCKERFILE_VERSION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to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configuration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plugins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build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4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Users Service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REST API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Storage: MySQL</a:t>
            </a: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15789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l-PL" sz="3200" dirty="0" err="1">
                <a:solidFill>
                  <a:schemeClr val="bg1"/>
                </a:solidFill>
              </a:rPr>
              <a:t>Usage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 fontAlgn="base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image:</a:t>
            </a:r>
          </a:p>
          <a:p>
            <a:pPr marL="0" indent="0" fontAlgn="base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image for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Docker:</a:t>
            </a:r>
          </a:p>
          <a:p>
            <a:pPr marL="0" indent="0" fontAlgn="base"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A41F3-51CF-3142-B8A6-1489D4C61DEA}"/>
              </a:ext>
            </a:extLst>
          </p:cNvPr>
          <p:cNvSpPr txBox="1"/>
          <p:nvPr/>
        </p:nvSpPr>
        <p:spPr>
          <a:xfrm>
            <a:off x="850726" y="3527103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mvn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compile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jib:build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298D0-61F8-944D-8831-ACF42680C3BD}"/>
              </a:ext>
            </a:extLst>
          </p:cNvPr>
          <p:cNvSpPr txBox="1"/>
          <p:nvPr/>
        </p:nvSpPr>
        <p:spPr>
          <a:xfrm>
            <a:off x="850726" y="524110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mvn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compile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jib:dockerBuild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709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/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 – the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magic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inside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F3840-8B9C-7A48-BC6F-70D4DA7777C9}"/>
              </a:ext>
            </a:extLst>
          </p:cNvPr>
          <p:cNvSpPr txBox="1"/>
          <p:nvPr/>
        </p:nvSpPr>
        <p:spPr>
          <a:xfrm>
            <a:off x="215030" y="2359476"/>
            <a:ext cx="11761940" cy="213904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gcr.io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distroless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dependencies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dependencies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resources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resources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dependencies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/*:/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resources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:/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my.app.Main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09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4D1E9-97BC-B948-BADD-EB1C4BC67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Extras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3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Speeds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up</a:t>
            </a:r>
            <a:r>
              <a:rPr lang="pl-PL" sz="3200" dirty="0">
                <a:solidFill>
                  <a:schemeClr val="bg1"/>
                </a:solidFill>
              </a:rPr>
              <a:t> startup – but not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much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Tailors</a:t>
            </a:r>
            <a:r>
              <a:rPr lang="pl-PL" sz="3200" dirty="0">
                <a:solidFill>
                  <a:schemeClr val="bg1"/>
                </a:solidFill>
              </a:rPr>
              <a:t> JRE to </a:t>
            </a:r>
            <a:r>
              <a:rPr lang="pl-PL" sz="3200" dirty="0" err="1">
                <a:solidFill>
                  <a:schemeClr val="bg1"/>
                </a:solidFill>
              </a:rPr>
              <a:t>its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needs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Smaller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image – </a:t>
            </a:r>
            <a:r>
              <a:rPr lang="pl-PL" sz="3200" dirty="0" err="1">
                <a:solidFill>
                  <a:schemeClr val="bg1"/>
                </a:solidFill>
              </a:rPr>
              <a:t>Smaller</a:t>
            </a:r>
            <a:r>
              <a:rPr lang="pl-PL" sz="3200" dirty="0">
                <a:solidFill>
                  <a:schemeClr val="bg1"/>
                </a:solidFill>
              </a:rPr>
              <a:t> JRE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Modules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Docker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context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Speeds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up</a:t>
            </a:r>
            <a:r>
              <a:rPr lang="pl-PL" sz="3200" dirty="0">
                <a:solidFill>
                  <a:schemeClr val="bg1"/>
                </a:solidFill>
              </a:rPr>
              <a:t> startup – a lot!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No JRE </a:t>
            </a:r>
            <a:r>
              <a:rPr lang="pl-PL" sz="3200" dirty="0" err="1">
                <a:solidFill>
                  <a:schemeClr val="bg1"/>
                </a:solidFill>
              </a:rPr>
              <a:t>required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Smaller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GraalVM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Docker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context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04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fontAlgn="base"/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run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Java 11 (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8u191+) 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Unpack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Fat</a:t>
            </a:r>
            <a:r>
              <a:rPr lang="pl-PL" dirty="0">
                <a:solidFill>
                  <a:schemeClr val="bg1"/>
                </a:solidFill>
              </a:rPr>
              <a:t> JAR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changes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really</a:t>
            </a:r>
            <a:r>
              <a:rPr lang="pl-PL" dirty="0">
                <a:solidFill>
                  <a:schemeClr val="bg1"/>
                </a:solidFill>
              </a:rPr>
              <a:t> small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run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</a:t>
            </a:r>
            <a:r>
              <a:rPr lang="pl-PL" dirty="0">
                <a:solidFill>
                  <a:schemeClr val="bg1"/>
                </a:solidFill>
              </a:rPr>
              <a:t> as </a:t>
            </a:r>
            <a:r>
              <a:rPr lang="pl-PL" dirty="0" err="1">
                <a:solidFill>
                  <a:schemeClr val="bg1"/>
                </a:solidFill>
              </a:rPr>
              <a:t>root</a:t>
            </a:r>
            <a:r>
              <a:rPr lang="pl-PL" dirty="0">
                <a:solidFill>
                  <a:schemeClr val="bg1"/>
                </a:solidFill>
              </a:rPr>
              <a:t>!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optimize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startup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!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maintain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Dockerfile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Google JIB</a:t>
            </a:r>
          </a:p>
          <a:p>
            <a:pPr fontAlgn="base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664AD-8F7D-0A40-BDBE-F48A00853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Hopefully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containers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would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look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45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BF2B75C-D974-4F46-AF89-DBA4D1EF9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193" b="95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8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936C-5A67-344B-8A7C-3BCA9630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3464"/>
            <a:ext cx="12192000" cy="74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1323638"/>
            <a:ext cx="10515599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@Entity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@Table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name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@Id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GeneratedValue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strategy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GenerationType.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IDENTITY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@Temporal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TemporalType.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TIMESTAMP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getFirstName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getSecondName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getBirthDate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2E216-B1EC-E64E-9957-CD234317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6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04"/>
            <a:ext cx="10515600" cy="712904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 Controller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681037"/>
            <a:ext cx="10515599" cy="614475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RestController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</a:t>
            </a:r>
            <a:r>
              <a:rPr lang="en-US" sz="1900" dirty="0" err="1">
                <a:solidFill>
                  <a:srgbClr val="6A8759"/>
                </a:solidFill>
                <a:latin typeface="Corbel"/>
              </a:rPr>
              <a:t>api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UsersController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Autowired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List&lt;User&gt;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getAllUsers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.findAll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PostMapping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createUser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@Valid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RequestBody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user)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.save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(user)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"/users/{id}"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getUserById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PathVariable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value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Integer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        .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orElseThrow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(() -&gt;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new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ResourceNotFoundException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 err="1">
                <a:solidFill>
                  <a:srgbClr val="B389C5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42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Demo Users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Run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8" y="410409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java -jar target/users-app-1.0.jar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3167" y="5850235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</a:t>
            </a:r>
            <a:r>
              <a:rPr lang="en-US" sz="2400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1103</Words>
  <Application>Microsoft Macintosh PowerPoint</Application>
  <PresentationFormat>Widescreen</PresentationFormat>
  <Paragraphs>388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Corbel</vt:lpstr>
      <vt:lpstr>Menlo</vt:lpstr>
      <vt:lpstr>Roboto</vt:lpstr>
      <vt:lpstr>Roboto Medium</vt:lpstr>
      <vt:lpstr>Office Theme</vt:lpstr>
      <vt:lpstr>Java In Container</vt:lpstr>
      <vt:lpstr>whoami</vt:lpstr>
      <vt:lpstr>Agenda</vt:lpstr>
      <vt:lpstr>github.com/mateuszdyminski/java-in-container</vt:lpstr>
      <vt:lpstr>Let’s Build Application</vt:lpstr>
      <vt:lpstr>Users Application</vt:lpstr>
      <vt:lpstr>User</vt:lpstr>
      <vt:lpstr>Users Controller</vt:lpstr>
      <vt:lpstr>Demo Users Service</vt:lpstr>
      <vt:lpstr>Let’s Dockerize Users App</vt:lpstr>
      <vt:lpstr>PowerPoint Presentation</vt:lpstr>
      <vt:lpstr>PowerPoint Presentation</vt:lpstr>
      <vt:lpstr>Our very first Dockerfile</vt:lpstr>
      <vt:lpstr>Let’s get ready for rumble!</vt:lpstr>
      <vt:lpstr>Signaling – Entrypoint</vt:lpstr>
      <vt:lpstr>Signaling – Script as Entrypoint</vt:lpstr>
      <vt:lpstr>Signaling part - summary</vt:lpstr>
      <vt:lpstr>Our Dockerfile v2</vt:lpstr>
      <vt:lpstr>PowerPoint Presentation</vt:lpstr>
      <vt:lpstr>Checking image size</vt:lpstr>
      <vt:lpstr>Choosing Container Base Image</vt:lpstr>
      <vt:lpstr>First problem: Your Java Runtime</vt:lpstr>
      <vt:lpstr>Second problem: Base Linux Image</vt:lpstr>
      <vt:lpstr>PowerPoint Presentation</vt:lpstr>
      <vt:lpstr>Let’s get Alpine then</vt:lpstr>
      <vt:lpstr>Alpine </vt:lpstr>
      <vt:lpstr>Project Partola</vt:lpstr>
      <vt:lpstr>Our Dockerfile 3</vt:lpstr>
      <vt:lpstr>Checking image size</vt:lpstr>
      <vt:lpstr>Other options to make image smaller</vt:lpstr>
      <vt:lpstr>Let’s change business logic</vt:lpstr>
      <vt:lpstr>Problem: </vt:lpstr>
      <vt:lpstr>Solution: Unpack Fat JAR</vt:lpstr>
      <vt:lpstr>Our Dockerfile 4</vt:lpstr>
      <vt:lpstr>Pros of unpacking JAR</vt:lpstr>
      <vt:lpstr>Another Problem(s)</vt:lpstr>
      <vt:lpstr>Solution: Multistage Builds</vt:lpstr>
      <vt:lpstr>Pros of Unpacking JAR</vt:lpstr>
      <vt:lpstr>Java Ergonomics</vt:lpstr>
      <vt:lpstr>Java Ergonomics</vt:lpstr>
      <vt:lpstr>Java 8u121 and before</vt:lpstr>
      <vt:lpstr>There is a hope…</vt:lpstr>
      <vt:lpstr>Fabric8</vt:lpstr>
      <vt:lpstr>Java 9, 8u121+</vt:lpstr>
      <vt:lpstr>Java 9, 8u121+</vt:lpstr>
      <vt:lpstr>Java 10+, 8u191+</vt:lpstr>
      <vt:lpstr>Java 10+, 8u191+</vt:lpstr>
      <vt:lpstr>Java 11+</vt:lpstr>
      <vt:lpstr>Java 11+</vt:lpstr>
      <vt:lpstr>Java Ergonomics Summary</vt:lpstr>
      <vt:lpstr>Security</vt:lpstr>
      <vt:lpstr>Security in Containers</vt:lpstr>
      <vt:lpstr>Security in Containers</vt:lpstr>
      <vt:lpstr>Our Dockerfile 6</vt:lpstr>
      <vt:lpstr>Clair</vt:lpstr>
      <vt:lpstr>Clair-Scanner</vt:lpstr>
      <vt:lpstr>Google JIB</vt:lpstr>
      <vt:lpstr>Google JIB</vt:lpstr>
      <vt:lpstr>Google JIB</vt:lpstr>
      <vt:lpstr>Google JIB</vt:lpstr>
      <vt:lpstr>Google JIB – the magic inside:</vt:lpstr>
      <vt:lpstr>Extras</vt:lpstr>
      <vt:lpstr>Java Modules in Docker context</vt:lpstr>
      <vt:lpstr>GraalVM in Docker context</vt:lpstr>
      <vt:lpstr>Summary</vt:lpstr>
      <vt:lpstr>Takeaways</vt:lpstr>
      <vt:lpstr>Hopefully your containers would look like</vt:lpstr>
      <vt:lpstr>Not like </vt:lpstr>
      <vt:lpstr>Not like </vt:lpstr>
      <vt:lpstr>Not like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In Container</dc:title>
  <dc:creator>Dyminski, Mateusz (Nokia - PL/Wroclaw)</dc:creator>
  <cp:lastModifiedBy>Dyminski, Mateusz (Nokia - PL/Wroclaw)</cp:lastModifiedBy>
  <cp:revision>7</cp:revision>
  <dcterms:created xsi:type="dcterms:W3CDTF">2019-10-14T21:40:01Z</dcterms:created>
  <dcterms:modified xsi:type="dcterms:W3CDTF">2019-10-14T22:53:54Z</dcterms:modified>
</cp:coreProperties>
</file>